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</p:sldMasterIdLst>
  <p:notesMasterIdLst>
    <p:notesMasterId r:id="rId92"/>
  </p:notesMasterIdLst>
  <p:sldIdLst>
    <p:sldId id="262" r:id="rId5"/>
    <p:sldId id="282" r:id="rId6"/>
    <p:sldId id="390" r:id="rId7"/>
    <p:sldId id="283" r:id="rId8"/>
    <p:sldId id="443" r:id="rId9"/>
    <p:sldId id="364" r:id="rId10"/>
    <p:sldId id="455" r:id="rId11"/>
    <p:sldId id="456" r:id="rId12"/>
    <p:sldId id="444" r:id="rId13"/>
    <p:sldId id="445" r:id="rId14"/>
    <p:sldId id="446" r:id="rId15"/>
    <p:sldId id="447" r:id="rId16"/>
    <p:sldId id="448" r:id="rId17"/>
    <p:sldId id="449" r:id="rId18"/>
    <p:sldId id="450" r:id="rId19"/>
    <p:sldId id="451" r:id="rId20"/>
    <p:sldId id="452" r:id="rId21"/>
    <p:sldId id="453" r:id="rId22"/>
    <p:sldId id="454" r:id="rId23"/>
    <p:sldId id="459" r:id="rId24"/>
    <p:sldId id="460" r:id="rId25"/>
    <p:sldId id="461" r:id="rId26"/>
    <p:sldId id="462" r:id="rId27"/>
    <p:sldId id="463" r:id="rId28"/>
    <p:sldId id="464" r:id="rId29"/>
    <p:sldId id="465" r:id="rId30"/>
    <p:sldId id="466" r:id="rId31"/>
    <p:sldId id="467" r:id="rId32"/>
    <p:sldId id="441" r:id="rId33"/>
    <p:sldId id="468" r:id="rId34"/>
    <p:sldId id="469" r:id="rId35"/>
    <p:sldId id="470" r:id="rId36"/>
    <p:sldId id="471" r:id="rId37"/>
    <p:sldId id="472" r:id="rId38"/>
    <p:sldId id="473" r:id="rId39"/>
    <p:sldId id="474" r:id="rId40"/>
    <p:sldId id="475" r:id="rId41"/>
    <p:sldId id="476" r:id="rId42"/>
    <p:sldId id="477" r:id="rId43"/>
    <p:sldId id="478" r:id="rId44"/>
    <p:sldId id="479" r:id="rId45"/>
    <p:sldId id="480" r:id="rId46"/>
    <p:sldId id="482" r:id="rId47"/>
    <p:sldId id="517" r:id="rId48"/>
    <p:sldId id="483" r:id="rId49"/>
    <p:sldId id="484" r:id="rId50"/>
    <p:sldId id="485" r:id="rId51"/>
    <p:sldId id="486" r:id="rId52"/>
    <p:sldId id="487" r:id="rId53"/>
    <p:sldId id="488" r:id="rId54"/>
    <p:sldId id="489" r:id="rId55"/>
    <p:sldId id="490" r:id="rId56"/>
    <p:sldId id="527" r:id="rId57"/>
    <p:sldId id="518" r:id="rId58"/>
    <p:sldId id="492" r:id="rId59"/>
    <p:sldId id="519" r:id="rId60"/>
    <p:sldId id="493" r:id="rId61"/>
    <p:sldId id="494" r:id="rId62"/>
    <p:sldId id="495" r:id="rId63"/>
    <p:sldId id="496" r:id="rId64"/>
    <p:sldId id="497" r:id="rId65"/>
    <p:sldId id="498" r:id="rId66"/>
    <p:sldId id="499" r:id="rId67"/>
    <p:sldId id="500" r:id="rId68"/>
    <p:sldId id="501" r:id="rId69"/>
    <p:sldId id="514" r:id="rId70"/>
    <p:sldId id="508" r:id="rId71"/>
    <p:sldId id="509" r:id="rId72"/>
    <p:sldId id="510" r:id="rId73"/>
    <p:sldId id="511" r:id="rId74"/>
    <p:sldId id="512" r:id="rId75"/>
    <p:sldId id="513" r:id="rId76"/>
    <p:sldId id="506" r:id="rId77"/>
    <p:sldId id="522" r:id="rId78"/>
    <p:sldId id="523" r:id="rId79"/>
    <p:sldId id="524" r:id="rId80"/>
    <p:sldId id="526" r:id="rId81"/>
    <p:sldId id="521" r:id="rId82"/>
    <p:sldId id="520" r:id="rId83"/>
    <p:sldId id="525" r:id="rId84"/>
    <p:sldId id="507" r:id="rId85"/>
    <p:sldId id="505" r:id="rId86"/>
    <p:sldId id="392" r:id="rId87"/>
    <p:sldId id="503" r:id="rId88"/>
    <p:sldId id="457" r:id="rId89"/>
    <p:sldId id="458" r:id="rId90"/>
    <p:sldId id="300" r:id="rId9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E71901-1809-4E59-75B6-9569CCF12E75}" name="Ryan Hostetter" initials="RH" userId="S::rhostetter@tetoncountywy.gov::2dd98d27-7ef6-4091-b0b6-62159b97002b" providerId="AD"/>
  <p188:author id="{A52280F0-5AE1-A8B6-F499-10F6C10E4CA5}" name="rdr.planning@gmail.com" initials="rd" userId="S::urn:spo:guest#rdr.planning@gmail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601F93-61AC-4C48-B168-80A21754E2D0}" v="29" dt="2024-11-19T16:06:33.7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viewProps" Target="viewProps.xml"/><Relationship Id="rId9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presProps" Target="presProps.xml"/><Relationship Id="rId9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Hostetter" userId="2dd98d27-7ef6-4091-b0b6-62159b97002b" providerId="ADAL" clId="{F0601F93-61AC-4C48-B168-80A21754E2D0}"/>
    <pc:docChg chg="undo custSel addSld delSld modSld sldOrd modNotesMaster">
      <pc:chgData name="Ryan Hostetter" userId="2dd98d27-7ef6-4091-b0b6-62159b97002b" providerId="ADAL" clId="{F0601F93-61AC-4C48-B168-80A21754E2D0}" dt="2024-11-19T19:00:35.196" v="2017" actId="208"/>
      <pc:docMkLst>
        <pc:docMk/>
      </pc:docMkLst>
      <pc:sldChg chg="delSp modSp mod">
        <pc:chgData name="Ryan Hostetter" userId="2dd98d27-7ef6-4091-b0b6-62159b97002b" providerId="ADAL" clId="{F0601F93-61AC-4C48-B168-80A21754E2D0}" dt="2024-11-19T15:07:24.557" v="1924" actId="2"/>
        <pc:sldMkLst>
          <pc:docMk/>
          <pc:sldMk cId="1415306533" sldId="262"/>
        </pc:sldMkLst>
        <pc:spChg chg="mod">
          <ac:chgData name="Ryan Hostetter" userId="2dd98d27-7ef6-4091-b0b6-62159b97002b" providerId="ADAL" clId="{F0601F93-61AC-4C48-B168-80A21754E2D0}" dt="2024-11-19T15:07:24.557" v="1924" actId="2"/>
          <ac:spMkLst>
            <pc:docMk/>
            <pc:sldMk cId="1415306533" sldId="262"/>
            <ac:spMk id="2" creationId="{00000000-0000-0000-0000-000000000000}"/>
          </ac:spMkLst>
        </pc:spChg>
        <pc:spChg chg="del mod">
          <ac:chgData name="Ryan Hostetter" userId="2dd98d27-7ef6-4091-b0b6-62159b97002b" providerId="ADAL" clId="{F0601F93-61AC-4C48-B168-80A21754E2D0}" dt="2024-11-15T22:52:57.314" v="178" actId="478"/>
          <ac:spMkLst>
            <pc:docMk/>
            <pc:sldMk cId="1415306533" sldId="262"/>
            <ac:spMk id="8" creationId="{1280AC68-48A6-46DD-92A3-ABC2401F1031}"/>
          </ac:spMkLst>
        </pc:spChg>
      </pc:sldChg>
      <pc:sldChg chg="modSp mod">
        <pc:chgData name="Ryan Hostetter" userId="2dd98d27-7ef6-4091-b0b6-62159b97002b" providerId="ADAL" clId="{F0601F93-61AC-4C48-B168-80A21754E2D0}" dt="2024-11-18T20:05:09.068" v="1905" actId="20577"/>
        <pc:sldMkLst>
          <pc:docMk/>
          <pc:sldMk cId="760089840" sldId="282"/>
        </pc:sldMkLst>
        <pc:spChg chg="mod">
          <ac:chgData name="Ryan Hostetter" userId="2dd98d27-7ef6-4091-b0b6-62159b97002b" providerId="ADAL" clId="{F0601F93-61AC-4C48-B168-80A21754E2D0}" dt="2024-11-18T20:05:09.068" v="1905" actId="20577"/>
          <ac:spMkLst>
            <pc:docMk/>
            <pc:sldMk cId="760089840" sldId="282"/>
            <ac:spMk id="3" creationId="{958793AF-A957-4B8F-9CF7-8A0BE04A0331}"/>
          </ac:spMkLst>
        </pc:spChg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4121390472" sldId="302"/>
        </pc:sldMkLst>
      </pc:sldChg>
      <pc:sldChg chg="ord">
        <pc:chgData name="Ryan Hostetter" userId="2dd98d27-7ef6-4091-b0b6-62159b97002b" providerId="ADAL" clId="{F0601F93-61AC-4C48-B168-80A21754E2D0}" dt="2024-11-15T23:49:52.194" v="218"/>
        <pc:sldMkLst>
          <pc:docMk/>
          <pc:sldMk cId="3946761582" sldId="364"/>
        </pc:sldMkLst>
      </pc:sldChg>
      <pc:sldChg chg="del">
        <pc:chgData name="Ryan Hostetter" userId="2dd98d27-7ef6-4091-b0b6-62159b97002b" providerId="ADAL" clId="{F0601F93-61AC-4C48-B168-80A21754E2D0}" dt="2024-11-15T23:52:31.039" v="222" actId="2696"/>
        <pc:sldMkLst>
          <pc:docMk/>
          <pc:sldMk cId="85194203" sldId="389"/>
        </pc:sldMkLst>
      </pc:sldChg>
      <pc:sldChg chg="modSp mod ord modShow">
        <pc:chgData name="Ryan Hostetter" userId="2dd98d27-7ef6-4091-b0b6-62159b97002b" providerId="ADAL" clId="{F0601F93-61AC-4C48-B168-80A21754E2D0}" dt="2024-11-19T15:07:25.962" v="1925" actId="2"/>
        <pc:sldMkLst>
          <pc:docMk/>
          <pc:sldMk cId="479999612" sldId="390"/>
        </pc:sldMkLst>
        <pc:spChg chg="mod">
          <ac:chgData name="Ryan Hostetter" userId="2dd98d27-7ef6-4091-b0b6-62159b97002b" providerId="ADAL" clId="{F0601F93-61AC-4C48-B168-80A21754E2D0}" dt="2024-11-19T15:07:25.962" v="1925" actId="2"/>
          <ac:spMkLst>
            <pc:docMk/>
            <pc:sldMk cId="479999612" sldId="390"/>
            <ac:spMk id="8" creationId="{52BD6DF1-4A31-70EF-BB19-86ABC9F0FBF1}"/>
          </ac:spMkLst>
        </pc:spChg>
      </pc:sldChg>
      <pc:sldChg chg="del">
        <pc:chgData name="Ryan Hostetter" userId="2dd98d27-7ef6-4091-b0b6-62159b97002b" providerId="ADAL" clId="{F0601F93-61AC-4C48-B168-80A21754E2D0}" dt="2024-11-15T23:41:00.435" v="212" actId="2696"/>
        <pc:sldMkLst>
          <pc:docMk/>
          <pc:sldMk cId="3396920070" sldId="391"/>
        </pc:sldMkLst>
      </pc:sldChg>
      <pc:sldChg chg="delSp modSp mod ord">
        <pc:chgData name="Ryan Hostetter" userId="2dd98d27-7ef6-4091-b0b6-62159b97002b" providerId="ADAL" clId="{F0601F93-61AC-4C48-B168-80A21754E2D0}" dt="2024-11-18T20:02:26.908" v="1841" actId="20577"/>
        <pc:sldMkLst>
          <pc:docMk/>
          <pc:sldMk cId="1071754979" sldId="392"/>
        </pc:sldMkLst>
        <pc:spChg chg="del">
          <ac:chgData name="Ryan Hostetter" userId="2dd98d27-7ef6-4091-b0b6-62159b97002b" providerId="ADAL" clId="{F0601F93-61AC-4C48-B168-80A21754E2D0}" dt="2024-11-18T19:50:37.573" v="1737" actId="478"/>
          <ac:spMkLst>
            <pc:docMk/>
            <pc:sldMk cId="1071754979" sldId="392"/>
            <ac:spMk id="4" creationId="{91CEBFC6-8223-2D43-99FA-60AF30CB90B1}"/>
          </ac:spMkLst>
        </pc:spChg>
        <pc:spChg chg="del mod">
          <ac:chgData name="Ryan Hostetter" userId="2dd98d27-7ef6-4091-b0b6-62159b97002b" providerId="ADAL" clId="{F0601F93-61AC-4C48-B168-80A21754E2D0}" dt="2024-11-18T19:50:39.271" v="1738" actId="478"/>
          <ac:spMkLst>
            <pc:docMk/>
            <pc:sldMk cId="1071754979" sldId="392"/>
            <ac:spMk id="6" creationId="{2BF31B69-D6AA-F614-F6EE-E92280300E62}"/>
          </ac:spMkLst>
        </pc:spChg>
        <pc:spChg chg="mod">
          <ac:chgData name="Ryan Hostetter" userId="2dd98d27-7ef6-4091-b0b6-62159b97002b" providerId="ADAL" clId="{F0601F93-61AC-4C48-B168-80A21754E2D0}" dt="2024-11-18T20:02:26.908" v="1841" actId="20577"/>
          <ac:spMkLst>
            <pc:docMk/>
            <pc:sldMk cId="1071754979" sldId="392"/>
            <ac:spMk id="8" creationId="{A532A0EF-27F7-C770-E83E-34C33F5EBD1A}"/>
          </ac:spMkLst>
        </pc:spChg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1842046805" sldId="393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431172641" sldId="394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2567869417" sldId="395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2298252211" sldId="396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1008207405" sldId="398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1663455258" sldId="399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474524627" sldId="400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1530594270" sldId="401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165225328" sldId="402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2686984136" sldId="403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089341523" sldId="404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2963082359" sldId="405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273009438" sldId="406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407249819" sldId="407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600841001" sldId="408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2038393322" sldId="409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2153255226" sldId="410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1492607549" sldId="411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2822485895" sldId="412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611129281" sldId="413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1152176991" sldId="414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30820703" sldId="416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2539157147" sldId="417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1357825752" sldId="418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2828734155" sldId="419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1788783749" sldId="420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1020510682" sldId="421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851391697" sldId="422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970540254" sldId="423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429038983" sldId="424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095201767" sldId="425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48937481" sldId="426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4292764650" sldId="427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4293240714" sldId="428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890813049" sldId="429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4188774334" sldId="430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2477989034" sldId="431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205085945" sldId="432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633712176" sldId="433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217517073" sldId="434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334490864" sldId="435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2456540006" sldId="436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531331349" sldId="437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1257101398" sldId="438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264805594" sldId="439"/>
        </pc:sldMkLst>
      </pc:sldChg>
      <pc:sldChg chg="del">
        <pc:chgData name="Ryan Hostetter" userId="2dd98d27-7ef6-4091-b0b6-62159b97002b" providerId="ADAL" clId="{F0601F93-61AC-4C48-B168-80A21754E2D0}" dt="2024-11-18T19:53:03.723" v="1812" actId="2696"/>
        <pc:sldMkLst>
          <pc:docMk/>
          <pc:sldMk cId="3211662345" sldId="440"/>
        </pc:sldMkLst>
      </pc:sldChg>
      <pc:sldChg chg="modSp mod">
        <pc:chgData name="Ryan Hostetter" userId="2dd98d27-7ef6-4091-b0b6-62159b97002b" providerId="ADAL" clId="{F0601F93-61AC-4C48-B168-80A21754E2D0}" dt="2024-11-18T20:06:48.148" v="1923" actId="1076"/>
        <pc:sldMkLst>
          <pc:docMk/>
          <pc:sldMk cId="2222184770" sldId="441"/>
        </pc:sldMkLst>
        <pc:picChg chg="mod">
          <ac:chgData name="Ryan Hostetter" userId="2dd98d27-7ef6-4091-b0b6-62159b97002b" providerId="ADAL" clId="{F0601F93-61AC-4C48-B168-80A21754E2D0}" dt="2024-11-18T20:06:48.148" v="1923" actId="1076"/>
          <ac:picMkLst>
            <pc:docMk/>
            <pc:sldMk cId="2222184770" sldId="441"/>
            <ac:picMk id="5" creationId="{B7BF556C-0CF4-98DA-8D7A-06BDDA2A7BD5}"/>
          </ac:picMkLst>
        </pc:picChg>
      </pc:sldChg>
      <pc:sldChg chg="del">
        <pc:chgData name="Ryan Hostetter" userId="2dd98d27-7ef6-4091-b0b6-62159b97002b" providerId="ADAL" clId="{F0601F93-61AC-4C48-B168-80A21754E2D0}" dt="2024-11-15T23:48:49.486" v="216" actId="2696"/>
        <pc:sldMkLst>
          <pc:docMk/>
          <pc:sldMk cId="2764713985" sldId="441"/>
        </pc:sldMkLst>
      </pc:sldChg>
      <pc:sldChg chg="del ord">
        <pc:chgData name="Ryan Hostetter" userId="2dd98d27-7ef6-4091-b0b6-62159b97002b" providerId="ADAL" clId="{F0601F93-61AC-4C48-B168-80A21754E2D0}" dt="2024-11-15T23:55:39.619" v="231" actId="2696"/>
        <pc:sldMkLst>
          <pc:docMk/>
          <pc:sldMk cId="1683831913" sldId="442"/>
        </pc:sldMkLst>
      </pc:sldChg>
      <pc:sldChg chg="modSp mod">
        <pc:chgData name="Ryan Hostetter" userId="2dd98d27-7ef6-4091-b0b6-62159b97002b" providerId="ADAL" clId="{F0601F93-61AC-4C48-B168-80A21754E2D0}" dt="2024-11-15T23:50:50.539" v="221" actId="1076"/>
        <pc:sldMkLst>
          <pc:docMk/>
          <pc:sldMk cId="307490605" sldId="443"/>
        </pc:sldMkLst>
        <pc:spChg chg="mod">
          <ac:chgData name="Ryan Hostetter" userId="2dd98d27-7ef6-4091-b0b6-62159b97002b" providerId="ADAL" clId="{F0601F93-61AC-4C48-B168-80A21754E2D0}" dt="2024-11-15T23:50:43.136" v="219" actId="20577"/>
          <ac:spMkLst>
            <pc:docMk/>
            <pc:sldMk cId="307490605" sldId="443"/>
            <ac:spMk id="23" creationId="{E8E081C3-8C93-2339-FD58-D9CD5C1D8F25}"/>
          </ac:spMkLst>
        </pc:spChg>
        <pc:picChg chg="mod">
          <ac:chgData name="Ryan Hostetter" userId="2dd98d27-7ef6-4091-b0b6-62159b97002b" providerId="ADAL" clId="{F0601F93-61AC-4C48-B168-80A21754E2D0}" dt="2024-11-15T23:50:50.539" v="221" actId="1076"/>
          <ac:picMkLst>
            <pc:docMk/>
            <pc:sldMk cId="307490605" sldId="443"/>
            <ac:picMk id="24" creationId="{5302CB61-BE4A-92B8-5B1F-6AEA9479C0F7}"/>
          </ac:picMkLst>
        </pc:picChg>
      </pc:sldChg>
      <pc:sldChg chg="ord">
        <pc:chgData name="Ryan Hostetter" userId="2dd98d27-7ef6-4091-b0b6-62159b97002b" providerId="ADAL" clId="{F0601F93-61AC-4C48-B168-80A21754E2D0}" dt="2024-11-18T17:47:20.776" v="278"/>
        <pc:sldMkLst>
          <pc:docMk/>
          <pc:sldMk cId="1078972541" sldId="444"/>
        </pc:sldMkLst>
      </pc:sldChg>
      <pc:sldChg chg="modSp mod">
        <pc:chgData name="Ryan Hostetter" userId="2dd98d27-7ef6-4091-b0b6-62159b97002b" providerId="ADAL" clId="{F0601F93-61AC-4C48-B168-80A21754E2D0}" dt="2024-11-19T15:07:30.270" v="1926" actId="2"/>
        <pc:sldMkLst>
          <pc:docMk/>
          <pc:sldMk cId="4157633240" sldId="447"/>
        </pc:sldMkLst>
        <pc:spChg chg="mod">
          <ac:chgData name="Ryan Hostetter" userId="2dd98d27-7ef6-4091-b0b6-62159b97002b" providerId="ADAL" clId="{F0601F93-61AC-4C48-B168-80A21754E2D0}" dt="2024-11-19T15:07:30.270" v="1926" actId="2"/>
          <ac:spMkLst>
            <pc:docMk/>
            <pc:sldMk cId="4157633240" sldId="447"/>
            <ac:spMk id="5" creationId="{9BE7CDB2-EBA6-802C-C601-2D4146BBFDDF}"/>
          </ac:spMkLst>
        </pc:spChg>
      </pc:sldChg>
      <pc:sldChg chg="modSp mod">
        <pc:chgData name="Ryan Hostetter" userId="2dd98d27-7ef6-4091-b0b6-62159b97002b" providerId="ADAL" clId="{F0601F93-61AC-4C48-B168-80A21754E2D0}" dt="2024-11-19T15:07:31.216" v="1927" actId="2"/>
        <pc:sldMkLst>
          <pc:docMk/>
          <pc:sldMk cId="3282881697" sldId="448"/>
        </pc:sldMkLst>
        <pc:spChg chg="mod">
          <ac:chgData name="Ryan Hostetter" userId="2dd98d27-7ef6-4091-b0b6-62159b97002b" providerId="ADAL" clId="{F0601F93-61AC-4C48-B168-80A21754E2D0}" dt="2024-11-19T15:07:31.216" v="1927" actId="2"/>
          <ac:spMkLst>
            <pc:docMk/>
            <pc:sldMk cId="3282881697" sldId="448"/>
            <ac:spMk id="23" creationId="{0ABBA396-616D-8CDE-6DA8-702514A5696F}"/>
          </ac:spMkLst>
        </pc:spChg>
      </pc:sldChg>
      <pc:sldChg chg="modSp mod">
        <pc:chgData name="Ryan Hostetter" userId="2dd98d27-7ef6-4091-b0b6-62159b97002b" providerId="ADAL" clId="{F0601F93-61AC-4C48-B168-80A21754E2D0}" dt="2024-11-19T15:07:32.404" v="1928" actId="2"/>
        <pc:sldMkLst>
          <pc:docMk/>
          <pc:sldMk cId="1675791321" sldId="449"/>
        </pc:sldMkLst>
        <pc:spChg chg="mod">
          <ac:chgData name="Ryan Hostetter" userId="2dd98d27-7ef6-4091-b0b6-62159b97002b" providerId="ADAL" clId="{F0601F93-61AC-4C48-B168-80A21754E2D0}" dt="2024-11-19T15:07:32.404" v="1928" actId="2"/>
          <ac:spMkLst>
            <pc:docMk/>
            <pc:sldMk cId="1675791321" sldId="449"/>
            <ac:spMk id="6" creationId="{5132D91F-6BDC-AE00-E3A4-101C26EE1F54}"/>
          </ac:spMkLst>
        </pc:spChg>
      </pc:sldChg>
      <pc:sldChg chg="addSp modSp mod">
        <pc:chgData name="Ryan Hostetter" userId="2dd98d27-7ef6-4091-b0b6-62159b97002b" providerId="ADAL" clId="{F0601F93-61AC-4C48-B168-80A21754E2D0}" dt="2024-11-18T18:00:32.387" v="325" actId="1076"/>
        <pc:sldMkLst>
          <pc:docMk/>
          <pc:sldMk cId="1589062038" sldId="452"/>
        </pc:sldMkLst>
        <pc:picChg chg="mod">
          <ac:chgData name="Ryan Hostetter" userId="2dd98d27-7ef6-4091-b0b6-62159b97002b" providerId="ADAL" clId="{F0601F93-61AC-4C48-B168-80A21754E2D0}" dt="2024-11-18T17:54:55.336" v="322" actId="1076"/>
          <ac:picMkLst>
            <pc:docMk/>
            <pc:sldMk cId="1589062038" sldId="452"/>
            <ac:picMk id="2" creationId="{416C6AF1-4E04-35E6-16E4-C7B661DA0F19}"/>
          </ac:picMkLst>
        </pc:picChg>
        <pc:picChg chg="add mod">
          <ac:chgData name="Ryan Hostetter" userId="2dd98d27-7ef6-4091-b0b6-62159b97002b" providerId="ADAL" clId="{F0601F93-61AC-4C48-B168-80A21754E2D0}" dt="2024-11-18T18:00:32.387" v="325" actId="1076"/>
          <ac:picMkLst>
            <pc:docMk/>
            <pc:sldMk cId="1589062038" sldId="452"/>
            <ac:picMk id="3" creationId="{DEB247DD-7B51-7888-E148-E7B67834A5AB}"/>
          </ac:picMkLst>
        </pc:picChg>
      </pc:sldChg>
      <pc:sldChg chg="addSp delSp modSp add mod">
        <pc:chgData name="Ryan Hostetter" userId="2dd98d27-7ef6-4091-b0b6-62159b97002b" providerId="ADAL" clId="{F0601F93-61AC-4C48-B168-80A21754E2D0}" dt="2024-11-19T15:30:27.439" v="1956" actId="20577"/>
        <pc:sldMkLst>
          <pc:docMk/>
          <pc:sldMk cId="1780043583" sldId="454"/>
        </pc:sldMkLst>
        <pc:spChg chg="del mod">
          <ac:chgData name="Ryan Hostetter" userId="2dd98d27-7ef6-4091-b0b6-62159b97002b" providerId="ADAL" clId="{F0601F93-61AC-4C48-B168-80A21754E2D0}" dt="2024-11-15T23:55:13.262" v="225" actId="478"/>
          <ac:spMkLst>
            <pc:docMk/>
            <pc:sldMk cId="1780043583" sldId="454"/>
            <ac:spMk id="2" creationId="{88C421A2-2FBB-6FED-F718-DB967846EB2B}"/>
          </ac:spMkLst>
        </pc:spChg>
        <pc:spChg chg="del">
          <ac:chgData name="Ryan Hostetter" userId="2dd98d27-7ef6-4091-b0b6-62159b97002b" providerId="ADAL" clId="{F0601F93-61AC-4C48-B168-80A21754E2D0}" dt="2024-11-18T17:49:50.615" v="314" actId="478"/>
          <ac:spMkLst>
            <pc:docMk/>
            <pc:sldMk cId="1780043583" sldId="454"/>
            <ac:spMk id="4" creationId="{55B4E8D1-2170-CF0E-8777-4D28376573C2}"/>
          </ac:spMkLst>
        </pc:spChg>
        <pc:spChg chg="add mod">
          <ac:chgData name="Ryan Hostetter" userId="2dd98d27-7ef6-4091-b0b6-62159b97002b" providerId="ADAL" clId="{F0601F93-61AC-4C48-B168-80A21754E2D0}" dt="2024-11-19T15:30:27.439" v="1956" actId="20577"/>
          <ac:spMkLst>
            <pc:docMk/>
            <pc:sldMk cId="1780043583" sldId="454"/>
            <ac:spMk id="5" creationId="{CA6FF9CF-0103-8594-7B67-0C2166821C66}"/>
          </ac:spMkLst>
        </pc:spChg>
        <pc:spChg chg="del mod">
          <ac:chgData name="Ryan Hostetter" userId="2dd98d27-7ef6-4091-b0b6-62159b97002b" providerId="ADAL" clId="{F0601F93-61AC-4C48-B168-80A21754E2D0}" dt="2024-11-15T23:55:19.894" v="228"/>
          <ac:spMkLst>
            <pc:docMk/>
            <pc:sldMk cId="1780043583" sldId="454"/>
            <ac:spMk id="6" creationId="{DD9FB8A8-C365-EA01-3794-622BFF093310}"/>
          </ac:spMkLst>
        </pc:spChg>
      </pc:sldChg>
      <pc:sldChg chg="addSp delSp modSp add mod">
        <pc:chgData name="Ryan Hostetter" userId="2dd98d27-7ef6-4091-b0b6-62159b97002b" providerId="ADAL" clId="{F0601F93-61AC-4C48-B168-80A21754E2D0}" dt="2024-11-18T18:12:08.104" v="382" actId="20577"/>
        <pc:sldMkLst>
          <pc:docMk/>
          <pc:sldMk cId="3828014449" sldId="455"/>
        </pc:sldMkLst>
        <pc:spChg chg="add mod">
          <ac:chgData name="Ryan Hostetter" userId="2dd98d27-7ef6-4091-b0b6-62159b97002b" providerId="ADAL" clId="{F0601F93-61AC-4C48-B168-80A21754E2D0}" dt="2024-11-18T18:12:08.104" v="382" actId="20577"/>
          <ac:spMkLst>
            <pc:docMk/>
            <pc:sldMk cId="3828014449" sldId="455"/>
            <ac:spMk id="3" creationId="{880481DA-12C5-CCDF-2DDA-B65E9C91B11D}"/>
          </ac:spMkLst>
        </pc:spChg>
        <pc:picChg chg="del mod">
          <ac:chgData name="Ryan Hostetter" userId="2dd98d27-7ef6-4091-b0b6-62159b97002b" providerId="ADAL" clId="{F0601F93-61AC-4C48-B168-80A21754E2D0}" dt="2024-11-18T17:45:42.043" v="237" actId="478"/>
          <ac:picMkLst>
            <pc:docMk/>
            <pc:sldMk cId="3828014449" sldId="455"/>
            <ac:picMk id="4" creationId="{B8506B4F-0DD9-A2C2-DE07-EE5982DEFC19}"/>
          </ac:picMkLst>
        </pc:picChg>
        <pc:picChg chg="del">
          <ac:chgData name="Ryan Hostetter" userId="2dd98d27-7ef6-4091-b0b6-62159b97002b" providerId="ADAL" clId="{F0601F93-61AC-4C48-B168-80A21754E2D0}" dt="2024-11-18T17:45:41.325" v="235" actId="478"/>
          <ac:picMkLst>
            <pc:docMk/>
            <pc:sldMk cId="3828014449" sldId="455"/>
            <ac:picMk id="5" creationId="{FEAC9F9E-08E1-424B-EF01-164550889398}"/>
          </ac:picMkLst>
        </pc:picChg>
      </pc:sldChg>
      <pc:sldChg chg="modSp mod">
        <pc:chgData name="Ryan Hostetter" userId="2dd98d27-7ef6-4091-b0b6-62159b97002b" providerId="ADAL" clId="{F0601F93-61AC-4C48-B168-80A21754E2D0}" dt="2024-11-19T16:06:37.168" v="2010" actId="1076"/>
        <pc:sldMkLst>
          <pc:docMk/>
          <pc:sldMk cId="1475904582" sldId="456"/>
        </pc:sldMkLst>
        <pc:spChg chg="mod">
          <ac:chgData name="Ryan Hostetter" userId="2dd98d27-7ef6-4091-b0b6-62159b97002b" providerId="ADAL" clId="{F0601F93-61AC-4C48-B168-80A21754E2D0}" dt="2024-11-19T16:06:37.168" v="2010" actId="1076"/>
          <ac:spMkLst>
            <pc:docMk/>
            <pc:sldMk cId="1475904582" sldId="456"/>
            <ac:spMk id="17" creationId="{455457D6-13A8-F961-6C37-ADADE51E2197}"/>
          </ac:spMkLst>
        </pc:spChg>
      </pc:sldChg>
      <pc:sldChg chg="modSp add mod">
        <pc:chgData name="Ryan Hostetter" userId="2dd98d27-7ef6-4091-b0b6-62159b97002b" providerId="ADAL" clId="{F0601F93-61AC-4C48-B168-80A21754E2D0}" dt="2024-11-18T17:50:15.904" v="317" actId="20577"/>
        <pc:sldMkLst>
          <pc:docMk/>
          <pc:sldMk cId="1078486150" sldId="457"/>
        </pc:sldMkLst>
        <pc:spChg chg="mod">
          <ac:chgData name="Ryan Hostetter" userId="2dd98d27-7ef6-4091-b0b6-62159b97002b" providerId="ADAL" clId="{F0601F93-61AC-4C48-B168-80A21754E2D0}" dt="2024-11-18T17:50:15.904" v="317" actId="20577"/>
          <ac:spMkLst>
            <pc:docMk/>
            <pc:sldMk cId="1078486150" sldId="457"/>
            <ac:spMk id="5" creationId="{7652709F-C144-A0F4-C51B-913F3D486446}"/>
          </ac:spMkLst>
        </pc:spChg>
      </pc:sldChg>
      <pc:sldChg chg="modSp add mod">
        <pc:chgData name="Ryan Hostetter" userId="2dd98d27-7ef6-4091-b0b6-62159b97002b" providerId="ADAL" clId="{F0601F93-61AC-4C48-B168-80A21754E2D0}" dt="2024-11-18T17:50:22.075" v="318" actId="20577"/>
        <pc:sldMkLst>
          <pc:docMk/>
          <pc:sldMk cId="3628221976" sldId="458"/>
        </pc:sldMkLst>
        <pc:spChg chg="mod">
          <ac:chgData name="Ryan Hostetter" userId="2dd98d27-7ef6-4091-b0b6-62159b97002b" providerId="ADAL" clId="{F0601F93-61AC-4C48-B168-80A21754E2D0}" dt="2024-11-18T17:50:22.075" v="318" actId="20577"/>
          <ac:spMkLst>
            <pc:docMk/>
            <pc:sldMk cId="3628221976" sldId="458"/>
            <ac:spMk id="5" creationId="{1416BA1D-E9D2-5F21-73C8-EB7351B3B1B2}"/>
          </ac:spMkLst>
        </pc:spChg>
      </pc:sldChg>
      <pc:sldChg chg="modSp mod">
        <pc:chgData name="Ryan Hostetter" userId="2dd98d27-7ef6-4091-b0b6-62159b97002b" providerId="ADAL" clId="{F0601F93-61AC-4C48-B168-80A21754E2D0}" dt="2024-11-18T17:51:06.274" v="320" actId="115"/>
        <pc:sldMkLst>
          <pc:docMk/>
          <pc:sldMk cId="3424453714" sldId="459"/>
        </pc:sldMkLst>
        <pc:spChg chg="mod">
          <ac:chgData name="Ryan Hostetter" userId="2dd98d27-7ef6-4091-b0b6-62159b97002b" providerId="ADAL" clId="{F0601F93-61AC-4C48-B168-80A21754E2D0}" dt="2024-11-18T17:51:06.274" v="320" actId="115"/>
          <ac:spMkLst>
            <pc:docMk/>
            <pc:sldMk cId="3424453714" sldId="459"/>
            <ac:spMk id="8" creationId="{A532A0EF-27F7-C770-E83E-34C33F5EBD1A}"/>
          </ac:spMkLst>
        </pc:spChg>
      </pc:sldChg>
      <pc:sldChg chg="modSp mod">
        <pc:chgData name="Ryan Hostetter" userId="2dd98d27-7ef6-4091-b0b6-62159b97002b" providerId="ADAL" clId="{F0601F93-61AC-4C48-B168-80A21754E2D0}" dt="2024-11-18T18:23:23.225" v="393" actId="20577"/>
        <pc:sldMkLst>
          <pc:docMk/>
          <pc:sldMk cId="3664713188" sldId="462"/>
        </pc:sldMkLst>
        <pc:spChg chg="mod">
          <ac:chgData name="Ryan Hostetter" userId="2dd98d27-7ef6-4091-b0b6-62159b97002b" providerId="ADAL" clId="{F0601F93-61AC-4C48-B168-80A21754E2D0}" dt="2024-11-18T18:23:23.225" v="393" actId="20577"/>
          <ac:spMkLst>
            <pc:docMk/>
            <pc:sldMk cId="3664713188" sldId="462"/>
            <ac:spMk id="8" creationId="{F26D6654-6576-FC6B-BF3C-B598FB6ABDA5}"/>
          </ac:spMkLst>
        </pc:spChg>
      </pc:sldChg>
      <pc:sldChg chg="modSp mod">
        <pc:chgData name="Ryan Hostetter" userId="2dd98d27-7ef6-4091-b0b6-62159b97002b" providerId="ADAL" clId="{F0601F93-61AC-4C48-B168-80A21754E2D0}" dt="2024-11-19T15:30:49.856" v="1980" actId="255"/>
        <pc:sldMkLst>
          <pc:docMk/>
          <pc:sldMk cId="348440419" sldId="464"/>
        </pc:sldMkLst>
        <pc:spChg chg="mod">
          <ac:chgData name="Ryan Hostetter" userId="2dd98d27-7ef6-4091-b0b6-62159b97002b" providerId="ADAL" clId="{F0601F93-61AC-4C48-B168-80A21754E2D0}" dt="2024-11-19T15:30:49.856" v="1980" actId="255"/>
          <ac:spMkLst>
            <pc:docMk/>
            <pc:sldMk cId="348440419" sldId="464"/>
            <ac:spMk id="8" creationId="{FEE2553D-731F-53B1-BC8A-0028F5252282}"/>
          </ac:spMkLst>
        </pc:spChg>
      </pc:sldChg>
      <pc:sldChg chg="modSp mod">
        <pc:chgData name="Ryan Hostetter" userId="2dd98d27-7ef6-4091-b0b6-62159b97002b" providerId="ADAL" clId="{F0601F93-61AC-4C48-B168-80A21754E2D0}" dt="2024-11-18T18:26:28.580" v="424" actId="14100"/>
        <pc:sldMkLst>
          <pc:docMk/>
          <pc:sldMk cId="3451693009" sldId="466"/>
        </pc:sldMkLst>
        <pc:spChg chg="mod">
          <ac:chgData name="Ryan Hostetter" userId="2dd98d27-7ef6-4091-b0b6-62159b97002b" providerId="ADAL" clId="{F0601F93-61AC-4C48-B168-80A21754E2D0}" dt="2024-11-18T18:25:32.717" v="422" actId="20577"/>
          <ac:spMkLst>
            <pc:docMk/>
            <pc:sldMk cId="3451693009" sldId="466"/>
            <ac:spMk id="5" creationId="{DEC2DAB5-82BF-B3AB-1D8E-B4443E37F513}"/>
          </ac:spMkLst>
        </pc:spChg>
        <pc:picChg chg="mod">
          <ac:chgData name="Ryan Hostetter" userId="2dd98d27-7ef6-4091-b0b6-62159b97002b" providerId="ADAL" clId="{F0601F93-61AC-4C48-B168-80A21754E2D0}" dt="2024-11-18T18:26:28.580" v="424" actId="14100"/>
          <ac:picMkLst>
            <pc:docMk/>
            <pc:sldMk cId="3451693009" sldId="466"/>
            <ac:picMk id="4" creationId="{AC92DD3C-3BE4-3BEF-BE9A-85B2A6FCFFFD}"/>
          </ac:picMkLst>
        </pc:picChg>
      </pc:sldChg>
      <pc:sldChg chg="modSp mod">
        <pc:chgData name="Ryan Hostetter" userId="2dd98d27-7ef6-4091-b0b6-62159b97002b" providerId="ADAL" clId="{F0601F93-61AC-4C48-B168-80A21754E2D0}" dt="2024-11-18T20:06:14.948" v="1921" actId="20577"/>
        <pc:sldMkLst>
          <pc:docMk/>
          <pc:sldMk cId="4278182913" sldId="480"/>
        </pc:sldMkLst>
        <pc:spChg chg="mod">
          <ac:chgData name="Ryan Hostetter" userId="2dd98d27-7ef6-4091-b0b6-62159b97002b" providerId="ADAL" clId="{F0601F93-61AC-4C48-B168-80A21754E2D0}" dt="2024-11-18T20:06:14.948" v="1921" actId="20577"/>
          <ac:spMkLst>
            <pc:docMk/>
            <pc:sldMk cId="4278182913" sldId="480"/>
            <ac:spMk id="9" creationId="{729871A3-94F3-97C7-1CC7-B75692D1B725}"/>
          </ac:spMkLst>
        </pc:spChg>
      </pc:sldChg>
      <pc:sldChg chg="del">
        <pc:chgData name="Ryan Hostetter" userId="2dd98d27-7ef6-4091-b0b6-62159b97002b" providerId="ADAL" clId="{F0601F93-61AC-4C48-B168-80A21754E2D0}" dt="2024-11-18T18:52:45.673" v="1181" actId="2696"/>
        <pc:sldMkLst>
          <pc:docMk/>
          <pc:sldMk cId="3157686440" sldId="481"/>
        </pc:sldMkLst>
      </pc:sldChg>
      <pc:sldChg chg="del">
        <pc:chgData name="Ryan Hostetter" userId="2dd98d27-7ef6-4091-b0b6-62159b97002b" providerId="ADAL" clId="{F0601F93-61AC-4C48-B168-80A21754E2D0}" dt="2024-11-18T18:54:05.167" v="1184" actId="2696"/>
        <pc:sldMkLst>
          <pc:docMk/>
          <pc:sldMk cId="3677908646" sldId="491"/>
        </pc:sldMkLst>
      </pc:sldChg>
      <pc:sldChg chg="modSp mod">
        <pc:chgData name="Ryan Hostetter" userId="2dd98d27-7ef6-4091-b0b6-62159b97002b" providerId="ADAL" clId="{F0601F93-61AC-4C48-B168-80A21754E2D0}" dt="2024-11-18T19:32:33.574" v="1405" actId="20577"/>
        <pc:sldMkLst>
          <pc:docMk/>
          <pc:sldMk cId="254091535" sldId="492"/>
        </pc:sldMkLst>
        <pc:spChg chg="mod">
          <ac:chgData name="Ryan Hostetter" userId="2dd98d27-7ef6-4091-b0b6-62159b97002b" providerId="ADAL" clId="{F0601F93-61AC-4C48-B168-80A21754E2D0}" dt="2024-11-18T19:32:33.574" v="1405" actId="20577"/>
          <ac:spMkLst>
            <pc:docMk/>
            <pc:sldMk cId="254091535" sldId="492"/>
            <ac:spMk id="8" creationId="{037C5A2A-36E3-CBC4-B9B1-12A3039E7651}"/>
          </ac:spMkLst>
        </pc:spChg>
      </pc:sldChg>
      <pc:sldChg chg="del">
        <pc:chgData name="Ryan Hostetter" userId="2dd98d27-7ef6-4091-b0b6-62159b97002b" providerId="ADAL" clId="{F0601F93-61AC-4C48-B168-80A21754E2D0}" dt="2024-11-18T19:22:01.966" v="1186" actId="2696"/>
        <pc:sldMkLst>
          <pc:docMk/>
          <pc:sldMk cId="735441200" sldId="502"/>
        </pc:sldMkLst>
      </pc:sldChg>
      <pc:sldChg chg="modSp add del mod ord">
        <pc:chgData name="Ryan Hostetter" userId="2dd98d27-7ef6-4091-b0b6-62159b97002b" providerId="ADAL" clId="{F0601F93-61AC-4C48-B168-80A21754E2D0}" dt="2024-11-18T19:22:14.762" v="1188" actId="2696"/>
        <pc:sldMkLst>
          <pc:docMk/>
          <pc:sldMk cId="1360255094" sldId="504"/>
        </pc:sldMkLst>
        <pc:spChg chg="mod">
          <ac:chgData name="Ryan Hostetter" userId="2dd98d27-7ef6-4091-b0b6-62159b97002b" providerId="ADAL" clId="{F0601F93-61AC-4C48-B168-80A21754E2D0}" dt="2024-11-18T18:35:18.892" v="521" actId="255"/>
          <ac:spMkLst>
            <pc:docMk/>
            <pc:sldMk cId="1360255094" sldId="504"/>
            <ac:spMk id="3" creationId="{E90F4D3A-E59F-0E9C-832B-E3A615190EBA}"/>
          </ac:spMkLst>
        </pc:spChg>
        <pc:spChg chg="mod">
          <ac:chgData name="Ryan Hostetter" userId="2dd98d27-7ef6-4091-b0b6-62159b97002b" providerId="ADAL" clId="{F0601F93-61AC-4C48-B168-80A21754E2D0}" dt="2024-11-18T18:36:09.938" v="522" actId="20577"/>
          <ac:spMkLst>
            <pc:docMk/>
            <pc:sldMk cId="1360255094" sldId="504"/>
            <ac:spMk id="8" creationId="{77D58583-9F0B-3D06-2FDF-7304036A22C4}"/>
          </ac:spMkLst>
        </pc:spChg>
      </pc:sldChg>
      <pc:sldChg chg="modSp add mod">
        <pc:chgData name="Ryan Hostetter" userId="2dd98d27-7ef6-4091-b0b6-62159b97002b" providerId="ADAL" clId="{F0601F93-61AC-4C48-B168-80A21754E2D0}" dt="2024-11-18T19:50:02.702" v="1733" actId="20577"/>
        <pc:sldMkLst>
          <pc:docMk/>
          <pc:sldMk cId="3568261772" sldId="505"/>
        </pc:sldMkLst>
        <pc:spChg chg="mod">
          <ac:chgData name="Ryan Hostetter" userId="2dd98d27-7ef6-4091-b0b6-62159b97002b" providerId="ADAL" clId="{F0601F93-61AC-4C48-B168-80A21754E2D0}" dt="2024-11-18T19:50:02.702" v="1733" actId="20577"/>
          <ac:spMkLst>
            <pc:docMk/>
            <pc:sldMk cId="3568261772" sldId="505"/>
            <ac:spMk id="8" creationId="{4BC92CAD-D365-214D-31E5-C25F05312143}"/>
          </ac:spMkLst>
        </pc:spChg>
      </pc:sldChg>
      <pc:sldChg chg="modSp mod">
        <pc:chgData name="Ryan Hostetter" userId="2dd98d27-7ef6-4091-b0b6-62159b97002b" providerId="ADAL" clId="{F0601F93-61AC-4C48-B168-80A21754E2D0}" dt="2024-11-19T15:31:17.738" v="2008" actId="20577"/>
        <pc:sldMkLst>
          <pc:docMk/>
          <pc:sldMk cId="668355651" sldId="506"/>
        </pc:sldMkLst>
        <pc:spChg chg="mod">
          <ac:chgData name="Ryan Hostetter" userId="2dd98d27-7ef6-4091-b0b6-62159b97002b" providerId="ADAL" clId="{F0601F93-61AC-4C48-B168-80A21754E2D0}" dt="2024-11-18T19:25:41.901" v="1267" actId="20577"/>
          <ac:spMkLst>
            <pc:docMk/>
            <pc:sldMk cId="668355651" sldId="506"/>
            <ac:spMk id="4" creationId="{63EAD905-18ED-C44D-F832-A17A9570C1FD}"/>
          </ac:spMkLst>
        </pc:spChg>
        <pc:spChg chg="mod">
          <ac:chgData name="Ryan Hostetter" userId="2dd98d27-7ef6-4091-b0b6-62159b97002b" providerId="ADAL" clId="{F0601F93-61AC-4C48-B168-80A21754E2D0}" dt="2024-11-19T15:31:17.738" v="2008" actId="20577"/>
          <ac:spMkLst>
            <pc:docMk/>
            <pc:sldMk cId="668355651" sldId="506"/>
            <ac:spMk id="5" creationId="{E6ED899D-F606-B2F5-F823-FBD36AC55928}"/>
          </ac:spMkLst>
        </pc:spChg>
      </pc:sldChg>
      <pc:sldChg chg="modSp add mod">
        <pc:chgData name="Ryan Hostetter" userId="2dd98d27-7ef6-4091-b0b6-62159b97002b" providerId="ADAL" clId="{F0601F93-61AC-4C48-B168-80A21754E2D0}" dt="2024-11-18T18:41:37.946" v="1176" actId="20577"/>
        <pc:sldMkLst>
          <pc:docMk/>
          <pc:sldMk cId="1485178876" sldId="507"/>
        </pc:sldMkLst>
        <pc:spChg chg="mod">
          <ac:chgData name="Ryan Hostetter" userId="2dd98d27-7ef6-4091-b0b6-62159b97002b" providerId="ADAL" clId="{F0601F93-61AC-4C48-B168-80A21754E2D0}" dt="2024-11-18T18:41:37.946" v="1176" actId="20577"/>
          <ac:spMkLst>
            <pc:docMk/>
            <pc:sldMk cId="1485178876" sldId="507"/>
            <ac:spMk id="5" creationId="{ECFA82CD-0F58-B709-652A-110F63BA4097}"/>
          </ac:spMkLst>
        </pc:spChg>
      </pc:sldChg>
      <pc:sldChg chg="modSp mod">
        <pc:chgData name="Ryan Hostetter" userId="2dd98d27-7ef6-4091-b0b6-62159b97002b" providerId="ADAL" clId="{F0601F93-61AC-4C48-B168-80A21754E2D0}" dt="2024-11-18T18:50:28.665" v="1180" actId="20577"/>
        <pc:sldMkLst>
          <pc:docMk/>
          <pc:sldMk cId="4034363776" sldId="514"/>
        </pc:sldMkLst>
        <pc:spChg chg="mod">
          <ac:chgData name="Ryan Hostetter" userId="2dd98d27-7ef6-4091-b0b6-62159b97002b" providerId="ADAL" clId="{F0601F93-61AC-4C48-B168-80A21754E2D0}" dt="2024-11-18T18:50:28.665" v="1180" actId="20577"/>
          <ac:spMkLst>
            <pc:docMk/>
            <pc:sldMk cId="4034363776" sldId="514"/>
            <ac:spMk id="8" creationId="{037C5A2A-36E3-CBC4-B9B1-12A3039E7651}"/>
          </ac:spMkLst>
        </pc:spChg>
      </pc:sldChg>
      <pc:sldChg chg="delSp del mod">
        <pc:chgData name="Ryan Hostetter" userId="2dd98d27-7ef6-4091-b0b6-62159b97002b" providerId="ADAL" clId="{F0601F93-61AC-4C48-B168-80A21754E2D0}" dt="2024-11-18T18:54:15.065" v="1185" actId="2696"/>
        <pc:sldMkLst>
          <pc:docMk/>
          <pc:sldMk cId="2193833767" sldId="515"/>
        </pc:sldMkLst>
        <pc:spChg chg="del">
          <ac:chgData name="Ryan Hostetter" userId="2dd98d27-7ef6-4091-b0b6-62159b97002b" providerId="ADAL" clId="{F0601F93-61AC-4C48-B168-80A21754E2D0}" dt="2024-11-18T18:53:12.196" v="1182" actId="478"/>
          <ac:spMkLst>
            <pc:docMk/>
            <pc:sldMk cId="2193833767" sldId="515"/>
            <ac:spMk id="2" creationId="{40B16CC6-114E-8897-92E2-E93EFD165D03}"/>
          </ac:spMkLst>
        </pc:spChg>
      </pc:sldChg>
      <pc:sldChg chg="delSp del mod">
        <pc:chgData name="Ryan Hostetter" userId="2dd98d27-7ef6-4091-b0b6-62159b97002b" providerId="ADAL" clId="{F0601F93-61AC-4C48-B168-80A21754E2D0}" dt="2024-11-18T18:54:15.065" v="1185" actId="2696"/>
        <pc:sldMkLst>
          <pc:docMk/>
          <pc:sldMk cId="1496405387" sldId="516"/>
        </pc:sldMkLst>
        <pc:spChg chg="del">
          <ac:chgData name="Ryan Hostetter" userId="2dd98d27-7ef6-4091-b0b6-62159b97002b" providerId="ADAL" clId="{F0601F93-61AC-4C48-B168-80A21754E2D0}" dt="2024-11-18T18:53:14.723" v="1183" actId="478"/>
          <ac:spMkLst>
            <pc:docMk/>
            <pc:sldMk cId="1496405387" sldId="516"/>
            <ac:spMk id="2" creationId="{99E90AC6-F849-BA45-E2F7-1762CE44B4A9}"/>
          </ac:spMkLst>
        </pc:spChg>
      </pc:sldChg>
      <pc:sldChg chg="modSp mod ord">
        <pc:chgData name="Ryan Hostetter" userId="2dd98d27-7ef6-4091-b0b6-62159b97002b" providerId="ADAL" clId="{F0601F93-61AC-4C48-B168-80A21754E2D0}" dt="2024-11-19T18:41:00.889" v="2012" actId="20577"/>
        <pc:sldMkLst>
          <pc:docMk/>
          <pc:sldMk cId="1619305223" sldId="517"/>
        </pc:sldMkLst>
        <pc:spChg chg="mod">
          <ac:chgData name="Ryan Hostetter" userId="2dd98d27-7ef6-4091-b0b6-62159b97002b" providerId="ADAL" clId="{F0601F93-61AC-4C48-B168-80A21754E2D0}" dt="2024-11-19T18:41:00.889" v="2012" actId="20577"/>
          <ac:spMkLst>
            <pc:docMk/>
            <pc:sldMk cId="1619305223" sldId="517"/>
            <ac:spMk id="5" creationId="{4A979D7B-1134-FAFA-D858-16AD861D33A9}"/>
          </ac:spMkLst>
        </pc:spChg>
      </pc:sldChg>
      <pc:sldChg chg="ord">
        <pc:chgData name="Ryan Hostetter" userId="2dd98d27-7ef6-4091-b0b6-62159b97002b" providerId="ADAL" clId="{F0601F93-61AC-4C48-B168-80A21754E2D0}" dt="2024-11-19T18:41:13.820" v="2014"/>
        <pc:sldMkLst>
          <pc:docMk/>
          <pc:sldMk cId="1328577094" sldId="518"/>
        </pc:sldMkLst>
      </pc:sldChg>
      <pc:sldChg chg="modSp add mod">
        <pc:chgData name="Ryan Hostetter" userId="2dd98d27-7ef6-4091-b0b6-62159b97002b" providerId="ADAL" clId="{F0601F93-61AC-4C48-B168-80A21754E2D0}" dt="2024-11-19T15:07:34.651" v="1929" actId="2"/>
        <pc:sldMkLst>
          <pc:docMk/>
          <pc:sldMk cId="3753301456" sldId="520"/>
        </pc:sldMkLst>
        <pc:spChg chg="mod">
          <ac:chgData name="Ryan Hostetter" userId="2dd98d27-7ef6-4091-b0b6-62159b97002b" providerId="ADAL" clId="{F0601F93-61AC-4C48-B168-80A21754E2D0}" dt="2024-11-19T15:07:34.651" v="1929" actId="2"/>
          <ac:spMkLst>
            <pc:docMk/>
            <pc:sldMk cId="3753301456" sldId="520"/>
            <ac:spMk id="5" creationId="{982938AD-0A32-93E3-AC0E-42F9BB94441A}"/>
          </ac:spMkLst>
        </pc:spChg>
      </pc:sldChg>
      <pc:sldChg chg="add">
        <pc:chgData name="Ryan Hostetter" userId="2dd98d27-7ef6-4091-b0b6-62159b97002b" providerId="ADAL" clId="{F0601F93-61AC-4C48-B168-80A21754E2D0}" dt="2024-11-18T19:25:22.542" v="1234" actId="2890"/>
        <pc:sldMkLst>
          <pc:docMk/>
          <pc:sldMk cId="555500623" sldId="521"/>
        </pc:sldMkLst>
      </pc:sldChg>
      <pc:sldChg chg="addSp delSp modSp add mod">
        <pc:chgData name="Ryan Hostetter" userId="2dd98d27-7ef6-4091-b0b6-62159b97002b" providerId="ADAL" clId="{F0601F93-61AC-4C48-B168-80A21754E2D0}" dt="2024-11-19T19:00:35.196" v="2017" actId="208"/>
        <pc:sldMkLst>
          <pc:docMk/>
          <pc:sldMk cId="2685658304" sldId="522"/>
        </pc:sldMkLst>
        <pc:spChg chg="add mod">
          <ac:chgData name="Ryan Hostetter" userId="2dd98d27-7ef6-4091-b0b6-62159b97002b" providerId="ADAL" clId="{F0601F93-61AC-4C48-B168-80A21754E2D0}" dt="2024-11-19T19:00:35.196" v="2017" actId="208"/>
          <ac:spMkLst>
            <pc:docMk/>
            <pc:sldMk cId="2685658304" sldId="522"/>
            <ac:spMk id="2" creationId="{90DE0642-DD95-F94F-974C-2F224949711F}"/>
          </ac:spMkLst>
        </pc:spChg>
        <pc:spChg chg="del">
          <ac:chgData name="Ryan Hostetter" userId="2dd98d27-7ef6-4091-b0b6-62159b97002b" providerId="ADAL" clId="{F0601F93-61AC-4C48-B168-80A21754E2D0}" dt="2024-11-18T19:26:23.682" v="1362" actId="478"/>
          <ac:spMkLst>
            <pc:docMk/>
            <pc:sldMk cId="2685658304" sldId="522"/>
            <ac:spMk id="5" creationId="{550B1291-BE07-0F74-82FF-7082D6F6B2CD}"/>
          </ac:spMkLst>
        </pc:spChg>
        <pc:spChg chg="add del mod">
          <ac:chgData name="Ryan Hostetter" userId="2dd98d27-7ef6-4091-b0b6-62159b97002b" providerId="ADAL" clId="{F0601F93-61AC-4C48-B168-80A21754E2D0}" dt="2024-11-18T19:26:38.782" v="1365" actId="22"/>
          <ac:spMkLst>
            <pc:docMk/>
            <pc:sldMk cId="2685658304" sldId="522"/>
            <ac:spMk id="6" creationId="{F125413A-A849-C2DA-A1EA-85FAF2433925}"/>
          </ac:spMkLst>
        </pc:spChg>
        <pc:picChg chg="add mod ord">
          <ac:chgData name="Ryan Hostetter" userId="2dd98d27-7ef6-4091-b0b6-62159b97002b" providerId="ADAL" clId="{F0601F93-61AC-4C48-B168-80A21754E2D0}" dt="2024-11-18T19:26:57.969" v="1370" actId="207"/>
          <ac:picMkLst>
            <pc:docMk/>
            <pc:sldMk cId="2685658304" sldId="522"/>
            <ac:picMk id="8" creationId="{7801FE4B-950E-E0FE-36FF-FEF2739F25AD}"/>
          </ac:picMkLst>
        </pc:picChg>
      </pc:sldChg>
      <pc:sldChg chg="addSp delSp modSp add mod setBg">
        <pc:chgData name="Ryan Hostetter" userId="2dd98d27-7ef6-4091-b0b6-62159b97002b" providerId="ADAL" clId="{F0601F93-61AC-4C48-B168-80A21754E2D0}" dt="2024-11-18T19:27:53.043" v="1379" actId="207"/>
        <pc:sldMkLst>
          <pc:docMk/>
          <pc:sldMk cId="3292271239" sldId="523"/>
        </pc:sldMkLst>
        <pc:spChg chg="add del mod">
          <ac:chgData name="Ryan Hostetter" userId="2dd98d27-7ef6-4091-b0b6-62159b97002b" providerId="ADAL" clId="{F0601F93-61AC-4C48-B168-80A21754E2D0}" dt="2024-11-18T19:27:30.312" v="1373" actId="22"/>
          <ac:spMkLst>
            <pc:docMk/>
            <pc:sldMk cId="3292271239" sldId="523"/>
            <ac:spMk id="5" creationId="{2CE2C13E-6AD0-CD22-E8F7-AC1E3BEAA665}"/>
          </ac:spMkLst>
        </pc:spChg>
        <pc:picChg chg="add mod ord">
          <ac:chgData name="Ryan Hostetter" userId="2dd98d27-7ef6-4091-b0b6-62159b97002b" providerId="ADAL" clId="{F0601F93-61AC-4C48-B168-80A21754E2D0}" dt="2024-11-18T19:27:53.043" v="1379" actId="207"/>
          <ac:picMkLst>
            <pc:docMk/>
            <pc:sldMk cId="3292271239" sldId="523"/>
            <ac:picMk id="7" creationId="{C7F2700B-6E57-A692-7606-60FD13C60082}"/>
          </ac:picMkLst>
        </pc:picChg>
        <pc:picChg chg="del">
          <ac:chgData name="Ryan Hostetter" userId="2dd98d27-7ef6-4091-b0b6-62159b97002b" providerId="ADAL" clId="{F0601F93-61AC-4C48-B168-80A21754E2D0}" dt="2024-11-18T19:27:27.664" v="1372" actId="478"/>
          <ac:picMkLst>
            <pc:docMk/>
            <pc:sldMk cId="3292271239" sldId="523"/>
            <ac:picMk id="8" creationId="{AAD81717-FEB0-2D4B-C59E-85938B2FD9E8}"/>
          </ac:picMkLst>
        </pc:picChg>
      </pc:sldChg>
      <pc:sldChg chg="addSp delSp modSp add mod">
        <pc:chgData name="Ryan Hostetter" userId="2dd98d27-7ef6-4091-b0b6-62159b97002b" providerId="ADAL" clId="{F0601F93-61AC-4C48-B168-80A21754E2D0}" dt="2024-11-18T19:28:36.854" v="1385" actId="1076"/>
        <pc:sldMkLst>
          <pc:docMk/>
          <pc:sldMk cId="2229230549" sldId="524"/>
        </pc:sldMkLst>
        <pc:spChg chg="add del mod">
          <ac:chgData name="Ryan Hostetter" userId="2dd98d27-7ef6-4091-b0b6-62159b97002b" providerId="ADAL" clId="{F0601F93-61AC-4C48-B168-80A21754E2D0}" dt="2024-11-18T19:28:30.008" v="1382" actId="22"/>
          <ac:spMkLst>
            <pc:docMk/>
            <pc:sldMk cId="2229230549" sldId="524"/>
            <ac:spMk id="5" creationId="{104E05B8-DBD1-A4FD-FB46-58000B8D1FBC}"/>
          </ac:spMkLst>
        </pc:spChg>
        <pc:picChg chg="del">
          <ac:chgData name="Ryan Hostetter" userId="2dd98d27-7ef6-4091-b0b6-62159b97002b" providerId="ADAL" clId="{F0601F93-61AC-4C48-B168-80A21754E2D0}" dt="2024-11-18T19:28:27.926" v="1381" actId="478"/>
          <ac:picMkLst>
            <pc:docMk/>
            <pc:sldMk cId="2229230549" sldId="524"/>
            <ac:picMk id="7" creationId="{D70DDA78-F9AD-67B5-59A3-158578AA6FE3}"/>
          </ac:picMkLst>
        </pc:picChg>
        <pc:picChg chg="add mod ord">
          <ac:chgData name="Ryan Hostetter" userId="2dd98d27-7ef6-4091-b0b6-62159b97002b" providerId="ADAL" clId="{F0601F93-61AC-4C48-B168-80A21754E2D0}" dt="2024-11-18T19:28:36.854" v="1385" actId="1076"/>
          <ac:picMkLst>
            <pc:docMk/>
            <pc:sldMk cId="2229230549" sldId="524"/>
            <ac:picMk id="8" creationId="{9C1FAE75-4100-53E3-1C9F-D3B4C9146DED}"/>
          </ac:picMkLst>
        </pc:picChg>
      </pc:sldChg>
      <pc:sldChg chg="addSp delSp modSp add mod">
        <pc:chgData name="Ryan Hostetter" userId="2dd98d27-7ef6-4091-b0b6-62159b97002b" providerId="ADAL" clId="{F0601F93-61AC-4C48-B168-80A21754E2D0}" dt="2024-11-18T19:30:14.671" v="1393" actId="207"/>
        <pc:sldMkLst>
          <pc:docMk/>
          <pc:sldMk cId="619556410" sldId="525"/>
        </pc:sldMkLst>
        <pc:spChg chg="del">
          <ac:chgData name="Ryan Hostetter" userId="2dd98d27-7ef6-4091-b0b6-62159b97002b" providerId="ADAL" clId="{F0601F93-61AC-4C48-B168-80A21754E2D0}" dt="2024-11-18T19:29:57.642" v="1387" actId="478"/>
          <ac:spMkLst>
            <pc:docMk/>
            <pc:sldMk cId="619556410" sldId="525"/>
            <ac:spMk id="5" creationId="{C0A51B00-0E82-7F9C-A034-E68D860AA8F0}"/>
          </ac:spMkLst>
        </pc:spChg>
        <pc:spChg chg="add del mod">
          <ac:chgData name="Ryan Hostetter" userId="2dd98d27-7ef6-4091-b0b6-62159b97002b" providerId="ADAL" clId="{F0601F93-61AC-4C48-B168-80A21754E2D0}" dt="2024-11-18T19:29:59.799" v="1388" actId="22"/>
          <ac:spMkLst>
            <pc:docMk/>
            <pc:sldMk cId="619556410" sldId="525"/>
            <ac:spMk id="6" creationId="{A8BFE216-E481-FA65-AB88-8E809DBA4777}"/>
          </ac:spMkLst>
        </pc:spChg>
        <pc:picChg chg="add mod ord">
          <ac:chgData name="Ryan Hostetter" userId="2dd98d27-7ef6-4091-b0b6-62159b97002b" providerId="ADAL" clId="{F0601F93-61AC-4C48-B168-80A21754E2D0}" dt="2024-11-18T19:30:14.671" v="1393" actId="207"/>
          <ac:picMkLst>
            <pc:docMk/>
            <pc:sldMk cId="619556410" sldId="525"/>
            <ac:picMk id="8" creationId="{8B78AF7C-DB71-6C14-AD9F-824332540619}"/>
          </ac:picMkLst>
        </pc:picChg>
      </pc:sldChg>
      <pc:sldChg chg="addSp delSp modSp add mod">
        <pc:chgData name="Ryan Hostetter" userId="2dd98d27-7ef6-4091-b0b6-62159b97002b" providerId="ADAL" clId="{F0601F93-61AC-4C48-B168-80A21754E2D0}" dt="2024-11-18T19:31:04.754" v="1402" actId="1076"/>
        <pc:sldMkLst>
          <pc:docMk/>
          <pc:sldMk cId="837058426" sldId="526"/>
        </pc:sldMkLst>
        <pc:spChg chg="add del mod">
          <ac:chgData name="Ryan Hostetter" userId="2dd98d27-7ef6-4091-b0b6-62159b97002b" providerId="ADAL" clId="{F0601F93-61AC-4C48-B168-80A21754E2D0}" dt="2024-11-18T19:30:47.209" v="1396" actId="22"/>
          <ac:spMkLst>
            <pc:docMk/>
            <pc:sldMk cId="837058426" sldId="526"/>
            <ac:spMk id="5" creationId="{2B947F98-41E3-9C70-9FE2-DE6F4CB8F682}"/>
          </ac:spMkLst>
        </pc:spChg>
        <pc:picChg chg="add mod ord">
          <ac:chgData name="Ryan Hostetter" userId="2dd98d27-7ef6-4091-b0b6-62159b97002b" providerId="ADAL" clId="{F0601F93-61AC-4C48-B168-80A21754E2D0}" dt="2024-11-18T19:31:04.754" v="1402" actId="1076"/>
          <ac:picMkLst>
            <pc:docMk/>
            <pc:sldMk cId="837058426" sldId="526"/>
            <ac:picMk id="7" creationId="{C7207C9C-AD8E-2BF1-C6D5-15113534554F}"/>
          </ac:picMkLst>
        </pc:picChg>
        <pc:picChg chg="del">
          <ac:chgData name="Ryan Hostetter" userId="2dd98d27-7ef6-4091-b0b6-62159b97002b" providerId="ADAL" clId="{F0601F93-61AC-4C48-B168-80A21754E2D0}" dt="2024-11-18T19:30:44.695" v="1395" actId="478"/>
          <ac:picMkLst>
            <pc:docMk/>
            <pc:sldMk cId="837058426" sldId="526"/>
            <ac:picMk id="8" creationId="{4CD04B0B-04DD-B160-5A6A-BAAF3BCA2809}"/>
          </ac:picMkLst>
        </pc:picChg>
      </pc:sldChg>
      <pc:sldChg chg="add ord">
        <pc:chgData name="Ryan Hostetter" userId="2dd98d27-7ef6-4091-b0b6-62159b97002b" providerId="ADAL" clId="{F0601F93-61AC-4C48-B168-80A21754E2D0}" dt="2024-11-19T18:41:13.820" v="2014"/>
        <pc:sldMkLst>
          <pc:docMk/>
          <pc:sldMk cId="2487526200" sldId="5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5EE1AA4-9F95-4691-AA83-8330BA6839CF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16D5108-99D9-4EF7-9873-01C18869B0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994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D5108-99D9-4EF7-9873-01C18869B0B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888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Reminder: Property remains in agricultural production are exempt; </a:t>
            </a:r>
          </a:p>
          <a:p>
            <a:r>
              <a:rPr lang="en-US" dirty="0"/>
              <a:t>This example is if a currently agricultural area is being developed such as for a residence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E0849-C2CA-405C-B251-BFA28D3EBAAD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43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Creeks vs irrigation ditches</a:t>
            </a:r>
          </a:p>
          <a:p>
            <a:r>
              <a:rPr lang="en-US" dirty="0"/>
              <a:t>Many areas of willow that have been impacted by agricultural operations will recover if remnants are present, water source is natural and browse pressures are lessened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E0849-C2CA-405C-B251-BFA28D3EBAAD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71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D39289-891D-45EF-8254-FA183F9054E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9BBF7-4ABE-45B4-9BEF-3F8F75DC06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06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D39289-891D-45EF-8254-FA183F9054E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9BBF7-4ABE-45B4-9BEF-3F8F75DC06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60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D39289-891D-45EF-8254-FA183F9054E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9BBF7-4ABE-45B4-9BEF-3F8F75DC06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83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D39289-891D-45EF-8254-FA183F9054E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9BBF7-4ABE-45B4-9BEF-3F8F75DC06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3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D39289-891D-45EF-8254-FA183F9054E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9BBF7-4ABE-45B4-9BEF-3F8F75DC06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7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D39289-891D-45EF-8254-FA183F9054E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9BBF7-4ABE-45B4-9BEF-3F8F75DC06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13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D39289-891D-45EF-8254-FA183F9054E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9BBF7-4ABE-45B4-9BEF-3F8F75DC06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245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D39289-891D-45EF-8254-FA183F9054E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9BBF7-4ABE-45B4-9BEF-3F8F75DC06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20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D39289-891D-45EF-8254-FA183F9054E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9BBF7-4ABE-45B4-9BEF-3F8F75DC06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2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D39289-891D-45EF-8254-FA183F9054E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9BBF7-4ABE-45B4-9BEF-3F8F75DC06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6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D39289-891D-45EF-8254-FA183F9054E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9BBF7-4ABE-45B4-9BEF-3F8F75DC06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4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t="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AD39289-891D-45EF-8254-FA183F9054E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219BBF7-4ABE-45B4-9BEF-3F8F75DC06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35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ecoconnectjh.com/nro-stakeholders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737" y="2368729"/>
            <a:ext cx="11000014" cy="1470025"/>
          </a:xfrm>
        </p:spPr>
        <p:txBody>
          <a:bodyPr/>
          <a:lstStyle/>
          <a:p>
            <a:r>
              <a:rPr lang="en-US" sz="5400" b="1" dirty="0"/>
              <a:t>Natural Resource Overlay </a:t>
            </a:r>
            <a:br>
              <a:rPr lang="en-US" sz="5400" b="1" dirty="0"/>
            </a:br>
            <a:r>
              <a:rPr lang="en-US" sz="5400" b="1" dirty="0"/>
              <a:t>Amendment</a:t>
            </a:r>
            <a:br>
              <a:rPr lang="en-US" sz="5400" b="1" dirty="0"/>
            </a:br>
            <a:r>
              <a:rPr lang="en-US" sz="5400" b="1" dirty="0"/>
              <a:t>AMD2024-0004 &amp; ZMA2024-0001</a:t>
            </a:r>
            <a:br>
              <a:rPr lang="en-US" sz="5400" b="1" dirty="0"/>
            </a:br>
            <a:br>
              <a:rPr lang="en-US" b="1" dirty="0"/>
            </a:br>
            <a:r>
              <a:rPr lang="en-US" b="1" dirty="0"/>
              <a:t>November 19, 2024</a:t>
            </a:r>
            <a:br>
              <a:rPr lang="en-US" sz="4800" b="1" dirty="0"/>
            </a:br>
            <a:r>
              <a:rPr lang="en-US" b="1" dirty="0"/>
              <a:t>Presenters:</a:t>
            </a:r>
            <a:br>
              <a:rPr lang="en-US" sz="4800" b="1" dirty="0"/>
            </a:br>
            <a:r>
              <a:rPr lang="en-US" sz="3200" b="1" dirty="0"/>
              <a:t>Ryan Hostetter, Joint Long Range Planning </a:t>
            </a:r>
            <a:br>
              <a:rPr lang="en-US" sz="3200" b="1" dirty="0"/>
            </a:br>
            <a:r>
              <a:rPr lang="en-US" sz="3200" b="1" dirty="0"/>
              <a:t> Megan Smith, EcoConnect Consulting LLC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356206-DD8B-4848-9D3F-A6CD15116370}"/>
              </a:ext>
            </a:extLst>
          </p:cNvPr>
          <p:cNvSpPr txBox="1"/>
          <p:nvPr/>
        </p:nvSpPr>
        <p:spPr>
          <a:xfrm>
            <a:off x="0" y="6425293"/>
            <a:ext cx="4461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Jackson &amp; Teton County Long Range Planning </a:t>
            </a:r>
          </a:p>
        </p:txBody>
      </p:sp>
    </p:spTree>
    <p:extLst>
      <p:ext uri="{BB962C8B-B14F-4D97-AF65-F5344CB8AC3E}">
        <p14:creationId xmlns:p14="http://schemas.microsoft.com/office/powerpoint/2010/main" val="1415306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024CA-9749-4F5C-E276-5C5B799B9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978E30-36A6-1487-8540-BF5BCE13261C}"/>
              </a:ext>
            </a:extLst>
          </p:cNvPr>
          <p:cNvSpPr txBox="1"/>
          <p:nvPr/>
        </p:nvSpPr>
        <p:spPr>
          <a:xfrm>
            <a:off x="430615" y="479771"/>
            <a:ext cx="47574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Expert Participants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/>
              <a:t>Natural Resources Technical Advisory Board (NRTAB)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/>
              <a:t>WGFD Biologists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/>
              <a:t>TC Planning Staff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/>
              <a:t>Team including local researchers/ species experts</a:t>
            </a:r>
          </a:p>
          <a:p>
            <a:endParaRPr lang="en-US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21F92-2A0C-16AB-4C67-66F926644D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0287" y="1185792"/>
            <a:ext cx="4250246" cy="5491588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720E745-AB80-4CE6-96E3-F16545A16D3E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64E2AC-F35B-ADF6-1D71-165C5A5F24EC}"/>
              </a:ext>
            </a:extLst>
          </p:cNvPr>
          <p:cNvSpPr/>
          <p:nvPr/>
        </p:nvSpPr>
        <p:spPr>
          <a:xfrm>
            <a:off x="7426372" y="216331"/>
            <a:ext cx="4508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2016-2017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4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8E4CF-5590-8016-57DA-E65B6F2BB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F4E8A4F6-D941-CA43-9B0C-4E38110EEF0C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4622D5-10B0-3159-7770-503CBD3E3FB0}"/>
              </a:ext>
            </a:extLst>
          </p:cNvPr>
          <p:cNvSpPr/>
          <p:nvPr/>
        </p:nvSpPr>
        <p:spPr>
          <a:xfrm>
            <a:off x="7426372" y="216331"/>
            <a:ext cx="3205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Focal Species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BC1B57-9B69-8DE0-5C8A-21CC0F820B05}"/>
              </a:ext>
            </a:extLst>
          </p:cNvPr>
          <p:cNvSpPr txBox="1"/>
          <p:nvPr/>
        </p:nvSpPr>
        <p:spPr>
          <a:xfrm>
            <a:off x="669121" y="450353"/>
            <a:ext cx="3011647" cy="51398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Species habitat narratives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written by specialist,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reviewed by experts and NRTAB</a:t>
            </a:r>
          </a:p>
          <a:p>
            <a:endParaRPr lang="en-US" sz="3600" dirty="0"/>
          </a:p>
          <a:p>
            <a:r>
              <a:rPr lang="en-US" sz="2800" dirty="0"/>
              <a:t>Created </a:t>
            </a:r>
            <a:r>
              <a:rPr lang="en-US" sz="2800" b="1" dirty="0"/>
              <a:t>20</a:t>
            </a:r>
            <a:r>
              <a:rPr lang="en-US" sz="2800" dirty="0"/>
              <a:t> S</a:t>
            </a:r>
            <a:r>
              <a:rPr lang="en-US" sz="2800" i="1" dirty="0"/>
              <a:t>uitable</a:t>
            </a:r>
            <a:r>
              <a:rPr lang="en-US" sz="2800" dirty="0"/>
              <a:t> </a:t>
            </a:r>
            <a:r>
              <a:rPr lang="en-US" sz="2800" i="1" u="sng" dirty="0"/>
              <a:t>Habitat Layers </a:t>
            </a:r>
            <a:r>
              <a:rPr lang="en-US" sz="2800" dirty="0"/>
              <a:t>by Species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60E46-3132-58D0-7D8A-DAF3538A64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910" y="1222964"/>
            <a:ext cx="5797969" cy="511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6222B-3746-77B8-C760-2D67B15DB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17CEC94D-B1B5-0006-1782-895C2720AD30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E7CDB2-EBA6-802C-C601-2D4146BBFDDF}"/>
              </a:ext>
            </a:extLst>
          </p:cNvPr>
          <p:cNvSpPr/>
          <p:nvPr/>
        </p:nvSpPr>
        <p:spPr>
          <a:xfrm>
            <a:off x="6555515" y="339254"/>
            <a:ext cx="5216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1C4F24"/>
                </a:solidFill>
                <a:ea typeface="+mj-ea"/>
                <a:cs typeface="+mj-cs"/>
              </a:rPr>
              <a:t>Example Species: Red-Naped Sapsucker</a:t>
            </a: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A582AA-F6FA-D997-256B-8F275CA7DE4D}"/>
              </a:ext>
            </a:extLst>
          </p:cNvPr>
          <p:cNvGraphicFramePr>
            <a:graphicFrameLocks noGrp="1"/>
          </p:cNvGraphicFramePr>
          <p:nvPr/>
        </p:nvGraphicFramePr>
        <p:xfrm>
          <a:off x="381764" y="444227"/>
          <a:ext cx="5155436" cy="575457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78049">
                  <a:extLst>
                    <a:ext uri="{9D8B030D-6E8A-4147-A177-3AD203B41FA5}">
                      <a16:colId xmlns:a16="http://schemas.microsoft.com/office/drawing/2014/main" val="916171985"/>
                    </a:ext>
                  </a:extLst>
                </a:gridCol>
                <a:gridCol w="3377387">
                  <a:extLst>
                    <a:ext uri="{9D8B030D-6E8A-4147-A177-3AD203B41FA5}">
                      <a16:colId xmlns:a16="http://schemas.microsoft.com/office/drawing/2014/main" val="2338568432"/>
                    </a:ext>
                  </a:extLst>
                </a:gridCol>
              </a:tblGrid>
              <a:tr h="5059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</a:rPr>
                        <a:t>Habitat Characteristic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</a:rPr>
                        <a:t>Selection Criteria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167116"/>
                  </a:ext>
                </a:extLst>
              </a:tr>
              <a:tr h="10233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Aspen</a:t>
                      </a:r>
                      <a:r>
                        <a:rPr lang="en-US" sz="1400" kern="100" dirty="0">
                          <a:effectLst/>
                        </a:rPr>
                        <a:t> vegetative cover and </a:t>
                      </a:r>
                      <a:r>
                        <a:rPr lang="en-US" sz="1400" b="1" kern="100" dirty="0">
                          <a:effectLst/>
                        </a:rPr>
                        <a:t>mixed forest </a:t>
                      </a:r>
                      <a:r>
                        <a:rPr lang="en-US" sz="1400" kern="100" dirty="0">
                          <a:effectLst/>
                        </a:rPr>
                        <a:t>containing aspen component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Patch size &gt;1.7 ha (4 ac); If available the number of trees &gt;18 cm DBH (approx. 7 inches) would reflect a measure of available nest trees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709461"/>
                  </a:ext>
                </a:extLst>
              </a:tr>
              <a:tr h="2472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Slope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8.0 – 34.0% (17% average)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792512"/>
                  </a:ext>
                </a:extLst>
              </a:tr>
              <a:tr h="10233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Elevation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Valley floor to approximately 9,000 ft. In GRTE, aspen phases out at ~9,500 ft. In Grand Junction CO elevations were 2,459-3,291m (8,000 – 10,800 ft).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339355"/>
                  </a:ext>
                </a:extLst>
              </a:tr>
              <a:tr h="7646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Distance from aspen </a:t>
                      </a:r>
                      <a:r>
                        <a:rPr lang="en-US" sz="1400" kern="100" dirty="0">
                          <a:effectLst/>
                        </a:rPr>
                        <a:t>to riparian </a:t>
                      </a:r>
                      <a:r>
                        <a:rPr lang="en-US" sz="1400" b="1" kern="100" dirty="0">
                          <a:effectLst/>
                        </a:rPr>
                        <a:t>willow</a:t>
                      </a:r>
                      <a:r>
                        <a:rPr lang="en-US" sz="1400" kern="100" dirty="0">
                          <a:effectLst/>
                        </a:rPr>
                        <a:t> areas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250 m (~800 ft)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46171"/>
                  </a:ext>
                </a:extLst>
              </a:tr>
              <a:tr h="20581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Association with </a:t>
                      </a:r>
                      <a:r>
                        <a:rPr lang="en-US" sz="1400" b="1" kern="100" dirty="0">
                          <a:effectLst/>
                        </a:rPr>
                        <a:t>foraging vegetation</a:t>
                      </a:r>
                      <a:r>
                        <a:rPr lang="en-US" sz="1400" kern="100" dirty="0">
                          <a:effectLst/>
                        </a:rPr>
                        <a:t> (Douglas Fir and willow areas) within 16 ha (40 ac – approx. home range)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Percent aspen in a territory is positively correlated with nest productivity and available nest sites. Therefore, higher percentages of aspen could be an indicator of higher value habitat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49328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4D70034-4A3C-73F7-73CD-C1C0DC5C02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7129" y="995266"/>
            <a:ext cx="4427842" cy="5799045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4157633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D31EB-7341-0227-9CC3-20F4AF724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B3F91DE-1EB0-8808-EDF9-33761072DECB}"/>
              </a:ext>
            </a:extLst>
          </p:cNvPr>
          <p:cNvGrpSpPr/>
          <p:nvPr/>
        </p:nvGrpSpPr>
        <p:grpSpPr>
          <a:xfrm>
            <a:off x="377371" y="176791"/>
            <a:ext cx="8795658" cy="6681209"/>
            <a:chOff x="287812" y="363028"/>
            <a:chExt cx="6565994" cy="5368874"/>
          </a:xfrm>
          <a:solidFill>
            <a:schemeClr val="bg2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5D6F38-89B8-0C69-7680-01583E55F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58716" t="10937" r="21651" b="24150"/>
            <a:stretch/>
          </p:blipFill>
          <p:spPr>
            <a:xfrm>
              <a:off x="287812" y="363028"/>
              <a:ext cx="1795244" cy="1669410"/>
            </a:xfrm>
            <a:prstGeom prst="rect">
              <a:avLst/>
            </a:prstGeom>
            <a:grpFill/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D344DF-0122-29F1-BAC4-E4461C4D1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60550" t="11264" r="20000" b="14036"/>
            <a:stretch/>
          </p:blipFill>
          <p:spPr>
            <a:xfrm>
              <a:off x="304590" y="2342749"/>
              <a:ext cx="1778466" cy="1921079"/>
            </a:xfrm>
            <a:prstGeom prst="rect">
              <a:avLst/>
            </a:prstGeom>
            <a:grpFill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948C5D-C932-BDF8-4E0D-326BEF0FA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60917" t="9307" r="19909" b="25127"/>
            <a:stretch/>
          </p:blipFill>
          <p:spPr>
            <a:xfrm>
              <a:off x="2839453" y="707948"/>
              <a:ext cx="1753299" cy="1686188"/>
            </a:xfrm>
            <a:prstGeom prst="rect">
              <a:avLst/>
            </a:prstGeom>
            <a:grp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2B55CD-614E-D3D0-A5B3-3B26CE3F3525}"/>
                </a:ext>
              </a:extLst>
            </p:cNvPr>
            <p:cNvSpPr txBox="1"/>
            <p:nvPr/>
          </p:nvSpPr>
          <p:spPr>
            <a:xfrm>
              <a:off x="465814" y="2361748"/>
              <a:ext cx="1439240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TC, GRTE, BTNF Veg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2B394C-FEF0-1F56-9B24-97AAC4B3A2EF}"/>
                </a:ext>
              </a:extLst>
            </p:cNvPr>
            <p:cNvSpPr txBox="1"/>
            <p:nvPr/>
          </p:nvSpPr>
          <p:spPr>
            <a:xfrm>
              <a:off x="2839453" y="707948"/>
              <a:ext cx="1090170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Aspen Patches</a:t>
              </a:r>
            </a:p>
            <a:p>
              <a:r>
                <a:rPr lang="en-US" sz="1200" dirty="0"/>
                <a:t>Red = &gt;4ac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759C02-4B83-9A59-80C4-012E0630F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58440" t="11917" r="22386" b="22844"/>
            <a:stretch/>
          </p:blipFill>
          <p:spPr>
            <a:xfrm>
              <a:off x="2839453" y="2490083"/>
              <a:ext cx="1753299" cy="1677798"/>
            </a:xfrm>
            <a:prstGeom prst="rect">
              <a:avLst/>
            </a:prstGeom>
            <a:grp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039083-2494-01C8-7617-0136ECD2D9C7}"/>
                </a:ext>
              </a:extLst>
            </p:cNvPr>
            <p:cNvSpPr txBox="1"/>
            <p:nvPr/>
          </p:nvSpPr>
          <p:spPr>
            <a:xfrm>
              <a:off x="2839452" y="2490083"/>
              <a:ext cx="1753299" cy="5906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Red = Aspen</a:t>
              </a:r>
            </a:p>
            <a:p>
              <a:r>
                <a:rPr lang="en-US" sz="1200" dirty="0"/>
                <a:t>Blue = 1000m from Aspen</a:t>
              </a:r>
            </a:p>
            <a:p>
              <a:r>
                <a:rPr lang="en-US" sz="1200" dirty="0"/>
                <a:t>Yellow = Willow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F5BA04-C627-914D-C84F-F0EC5195D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l="60183" t="10611" r="19450" b="32304"/>
            <a:stretch/>
          </p:blipFill>
          <p:spPr>
            <a:xfrm>
              <a:off x="2730396" y="4263828"/>
              <a:ext cx="1862356" cy="1468074"/>
            </a:xfrm>
            <a:prstGeom prst="rect">
              <a:avLst/>
            </a:prstGeom>
            <a:grpFill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F97FAC-86D2-CCB9-81DB-87977AC6CE20}"/>
                </a:ext>
              </a:extLst>
            </p:cNvPr>
            <p:cNvSpPr txBox="1"/>
            <p:nvPr/>
          </p:nvSpPr>
          <p:spPr>
            <a:xfrm>
              <a:off x="2727975" y="5454903"/>
              <a:ext cx="1407308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Green = Douglas Fir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47FDA2B-D57F-F570-3C6B-B5ED5DA28632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 flipV="1">
              <a:off x="2083056" y="1551042"/>
              <a:ext cx="756397" cy="1752247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D2806CD-09AF-2592-DFEA-89E097414FD9}"/>
                </a:ext>
              </a:extLst>
            </p:cNvPr>
            <p:cNvCxnSpPr>
              <a:cxnSpLocks/>
              <a:stCxn id="6" idx="3"/>
              <a:endCxn id="10" idx="1"/>
            </p:cNvCxnSpPr>
            <p:nvPr/>
          </p:nvCxnSpPr>
          <p:spPr>
            <a:xfrm>
              <a:off x="2083056" y="3303289"/>
              <a:ext cx="756397" cy="2569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4C2CA54-59B4-8CD1-B64E-AF0F0A2B47E7}"/>
                </a:ext>
              </a:extLst>
            </p:cNvPr>
            <p:cNvCxnSpPr>
              <a:cxnSpLocks/>
              <a:stCxn id="6" idx="3"/>
              <a:endCxn id="12" idx="1"/>
            </p:cNvCxnSpPr>
            <p:nvPr/>
          </p:nvCxnSpPr>
          <p:spPr>
            <a:xfrm>
              <a:off x="2083056" y="3303289"/>
              <a:ext cx="647340" cy="1694576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56D1188-BF47-B5DD-0398-BE1601746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l="60550" t="9760" r="21560" b="21270"/>
            <a:stretch/>
          </p:blipFill>
          <p:spPr>
            <a:xfrm>
              <a:off x="5217953" y="2442109"/>
              <a:ext cx="1635853" cy="1773745"/>
            </a:xfrm>
            <a:prstGeom prst="rect">
              <a:avLst/>
            </a:prstGeom>
            <a:grpFill/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E3D7453-8BD2-E571-0500-978441A6C9A1}"/>
                </a:ext>
              </a:extLst>
            </p:cNvPr>
            <p:cNvCxnSpPr>
              <a:cxnSpLocks/>
              <a:stCxn id="7" idx="3"/>
              <a:endCxn id="17" idx="1"/>
            </p:cNvCxnSpPr>
            <p:nvPr/>
          </p:nvCxnSpPr>
          <p:spPr>
            <a:xfrm>
              <a:off x="4592752" y="1551042"/>
              <a:ext cx="625201" cy="177794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3C6C3C8-8E6A-40DD-1593-542F8767A7F0}"/>
                </a:ext>
              </a:extLst>
            </p:cNvPr>
            <p:cNvCxnSpPr>
              <a:cxnSpLocks/>
              <a:stCxn id="10" idx="3"/>
              <a:endCxn id="17" idx="1"/>
            </p:cNvCxnSpPr>
            <p:nvPr/>
          </p:nvCxnSpPr>
          <p:spPr>
            <a:xfrm>
              <a:off x="4592752" y="3328982"/>
              <a:ext cx="625201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84B9B9F-22AB-7322-8E65-EE39AC6B1DAD}"/>
                </a:ext>
              </a:extLst>
            </p:cNvPr>
            <p:cNvCxnSpPr>
              <a:cxnSpLocks/>
              <a:stCxn id="12" idx="3"/>
              <a:endCxn id="17" idx="1"/>
            </p:cNvCxnSpPr>
            <p:nvPr/>
          </p:nvCxnSpPr>
          <p:spPr>
            <a:xfrm flipV="1">
              <a:off x="4592752" y="3328982"/>
              <a:ext cx="625201" cy="166888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318B00-B73D-5314-049E-1C6231D33A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58544" t="83892"/>
          <a:stretch/>
        </p:blipFill>
        <p:spPr>
          <a:xfrm rot="19360911">
            <a:off x="8547212" y="1387264"/>
            <a:ext cx="3407352" cy="1733991"/>
          </a:xfrm>
          <a:prstGeom prst="rect">
            <a:avLst/>
          </a:prstGeom>
        </p:spPr>
      </p:pic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17743F73-0E2E-7CFE-D41D-6492128DC158}"/>
              </a:ext>
            </a:extLst>
          </p:cNvPr>
          <p:cNvSpPr/>
          <p:nvPr/>
        </p:nvSpPr>
        <p:spPr>
          <a:xfrm rot="10800000">
            <a:off x="6196189" y="32116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BBA396-616D-8CDE-6DA8-702514A5696F}"/>
              </a:ext>
            </a:extLst>
          </p:cNvPr>
          <p:cNvSpPr/>
          <p:nvPr/>
        </p:nvSpPr>
        <p:spPr>
          <a:xfrm>
            <a:off x="6555515" y="190749"/>
            <a:ext cx="5216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1C4F24"/>
                </a:solidFill>
                <a:ea typeface="+mj-ea"/>
                <a:cs typeface="+mj-cs"/>
              </a:rPr>
              <a:t>Example Species: Red-Naped Sapsucker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82881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EE26B-C054-1208-BAD6-04AE38E86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6CDD57-B2E7-5899-564E-4B7011E9F7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8483" y="150541"/>
            <a:ext cx="4737172" cy="6707459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6581604-3EC6-2E95-D25D-4EE92FDF520D}"/>
              </a:ext>
            </a:extLst>
          </p:cNvPr>
          <p:cNvSpPr/>
          <p:nvPr/>
        </p:nvSpPr>
        <p:spPr>
          <a:xfrm rot="10800000">
            <a:off x="6196189" y="32116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32D91F-6BDC-AE00-E3A4-101C26EE1F54}"/>
              </a:ext>
            </a:extLst>
          </p:cNvPr>
          <p:cNvSpPr/>
          <p:nvPr/>
        </p:nvSpPr>
        <p:spPr>
          <a:xfrm>
            <a:off x="6555515" y="190749"/>
            <a:ext cx="5216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1C4F24"/>
                </a:solidFill>
                <a:ea typeface="+mj-ea"/>
                <a:cs typeface="+mj-cs"/>
              </a:rPr>
              <a:t>Example Species: Red-Naped Sapsucker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75791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F974F-5E4C-E29A-588E-32BFC0003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EA355FD-E687-76BF-66B8-03CE5D7C70BB}"/>
              </a:ext>
            </a:extLst>
          </p:cNvPr>
          <p:cNvSpPr/>
          <p:nvPr/>
        </p:nvSpPr>
        <p:spPr>
          <a:xfrm rot="10800000">
            <a:off x="6196189" y="32116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9EF8BF-6647-5ABA-3FDC-DF9A48F4B27C}"/>
              </a:ext>
            </a:extLst>
          </p:cNvPr>
          <p:cNvSpPr/>
          <p:nvPr/>
        </p:nvSpPr>
        <p:spPr>
          <a:xfrm>
            <a:off x="6555515" y="190749"/>
            <a:ext cx="4402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1C4F24"/>
                </a:solidFill>
                <a:ea typeface="+mj-ea"/>
                <a:cs typeface="+mj-cs"/>
              </a:rPr>
              <a:t>Ranked Species Based on Criteria</a:t>
            </a:r>
            <a:endParaRPr lang="en-US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B89E1-FC92-2510-46A5-1B5BE6DD704F}"/>
              </a:ext>
            </a:extLst>
          </p:cNvPr>
          <p:cNvSpPr/>
          <p:nvPr/>
        </p:nvSpPr>
        <p:spPr>
          <a:xfrm>
            <a:off x="234497" y="32115"/>
            <a:ext cx="3402937" cy="571695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/>
              <a:t>Professionals ranked each species habitat map based on 5 criteria: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400" dirty="0"/>
              <a:t>Disjunct Local Population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400" dirty="0"/>
              <a:t>High Sensitivity to Humans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400" dirty="0"/>
              <a:t>Limiting Habitat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400" dirty="0"/>
              <a:t>Population at Risk/ In Decline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400" dirty="0"/>
              <a:t>Social and Economic Importance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E0655-74A0-9AE9-5B2B-FDDBF3C2D6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4633" y="811048"/>
            <a:ext cx="5724281" cy="599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8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79B5F-9912-9E88-537C-197B04301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0FD460-44BB-457B-5E7F-79F969697746}"/>
              </a:ext>
            </a:extLst>
          </p:cNvPr>
          <p:cNvSpPr/>
          <p:nvPr/>
        </p:nvSpPr>
        <p:spPr>
          <a:xfrm>
            <a:off x="674914" y="400669"/>
            <a:ext cx="40400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Applied the rank as a “weight” in a GIS methodology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Created Relative Values Habitat Map by adding all species habitat maps together.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C3C23-D95C-5BC1-7030-5E0DBFC312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0187"/>
          <a:stretch/>
        </p:blipFill>
        <p:spPr>
          <a:xfrm>
            <a:off x="6133963" y="956763"/>
            <a:ext cx="4543470" cy="57846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3F0D60-7F68-A200-5DB8-23E9C4C7E632}"/>
              </a:ext>
            </a:extLst>
          </p:cNvPr>
          <p:cNvGrpSpPr/>
          <p:nvPr/>
        </p:nvGrpSpPr>
        <p:grpSpPr>
          <a:xfrm>
            <a:off x="674914" y="3221945"/>
            <a:ext cx="4479189" cy="3235386"/>
            <a:chOff x="230547" y="3066712"/>
            <a:chExt cx="3744079" cy="286020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5633C89-7CB2-7B0F-6BF1-6ED77DC5F6DD}"/>
                </a:ext>
              </a:extLst>
            </p:cNvPr>
            <p:cNvGrpSpPr/>
            <p:nvPr/>
          </p:nvGrpSpPr>
          <p:grpSpPr>
            <a:xfrm>
              <a:off x="230547" y="3066712"/>
              <a:ext cx="3744079" cy="2860203"/>
              <a:chOff x="230547" y="3066712"/>
              <a:chExt cx="3744079" cy="286020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AAA840C-2DDD-0631-ED76-21FC77223F7F}"/>
                  </a:ext>
                </a:extLst>
              </p:cNvPr>
              <p:cNvGrpSpPr/>
              <p:nvPr/>
            </p:nvGrpSpPr>
            <p:grpSpPr>
              <a:xfrm>
                <a:off x="230547" y="3392775"/>
                <a:ext cx="3744079" cy="2269427"/>
                <a:chOff x="230547" y="3308885"/>
                <a:chExt cx="3744079" cy="2269427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4644B13C-8AFE-1C56-D993-824708D7E785}"/>
                    </a:ext>
                  </a:extLst>
                </p:cNvPr>
                <p:cNvGrpSpPr/>
                <p:nvPr/>
              </p:nvGrpSpPr>
              <p:grpSpPr>
                <a:xfrm>
                  <a:off x="230547" y="3382336"/>
                  <a:ext cx="3606745" cy="1362747"/>
                  <a:chOff x="230547" y="4707798"/>
                  <a:chExt cx="3606745" cy="1362747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F9E48FB1-1142-9EB6-E325-E1BADB683D8D}"/>
                      </a:ext>
                    </a:extLst>
                  </p:cNvPr>
                  <p:cNvSpPr/>
                  <p:nvPr/>
                </p:nvSpPr>
                <p:spPr>
                  <a:xfrm rot="208106">
                    <a:off x="499653" y="5340703"/>
                    <a:ext cx="1761688" cy="729842"/>
                  </a:xfrm>
                  <a:prstGeom prst="rect">
                    <a:avLst/>
                  </a:prstGeom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700BED2C-ED43-AF57-802A-B98E33FF6BF5}"/>
                      </a:ext>
                    </a:extLst>
                  </p:cNvPr>
                  <p:cNvGrpSpPr/>
                  <p:nvPr/>
                </p:nvGrpSpPr>
                <p:grpSpPr>
                  <a:xfrm>
                    <a:off x="230547" y="4707798"/>
                    <a:ext cx="3606745" cy="1238564"/>
                    <a:chOff x="238936" y="5331096"/>
                    <a:chExt cx="3606745" cy="1238564"/>
                  </a:xfrm>
                </p:grpSpPr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AA4E3A25-A410-D6DD-A3CF-60E663B0FF9B}"/>
                        </a:ext>
                      </a:extLst>
                    </p:cNvPr>
                    <p:cNvSpPr/>
                    <p:nvPr/>
                  </p:nvSpPr>
                  <p:spPr>
                    <a:xfrm rot="208106">
                      <a:off x="1279909" y="5714822"/>
                      <a:ext cx="2237571" cy="729842"/>
                    </a:xfrm>
                    <a:prstGeom prst="rect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scene3d>
                      <a:camera prst="isometricOffAxis1Top"/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D3D965A2-AFE5-09C5-E334-8177242C69B7}"/>
                        </a:ext>
                      </a:extLst>
                    </p:cNvPr>
                    <p:cNvSpPr/>
                    <p:nvPr/>
                  </p:nvSpPr>
                  <p:spPr>
                    <a:xfrm rot="208106">
                      <a:off x="541270" y="5581129"/>
                      <a:ext cx="1761688" cy="729842"/>
                    </a:xfrm>
                    <a:prstGeom prst="rect">
                      <a:avLst/>
                    </a:prstGeom>
                    <a:solidFill>
                      <a:srgbClr val="96228E"/>
                    </a:solidFill>
                    <a:scene3d>
                      <a:camera prst="isometricOffAxis1Top"/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4B1203E5-C4F9-32F7-CF18-11C345A1638D}"/>
                        </a:ext>
                      </a:extLst>
                    </p:cNvPr>
                    <p:cNvSpPr/>
                    <p:nvPr/>
                  </p:nvSpPr>
                  <p:spPr>
                    <a:xfrm rot="208106">
                      <a:off x="1786854" y="5331096"/>
                      <a:ext cx="1761688" cy="729842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scene3d>
                      <a:camera prst="isometricOffAxis1Top"/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9B2396F6-75C6-C3E1-0091-33D9098C61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8843" y="6200328"/>
                      <a:ext cx="3271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p:txBody>
                </p:sp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4F2BF62E-90E5-12C1-BD8E-B148E49268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10504" y="5911379"/>
                      <a:ext cx="3271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1</a:t>
                      </a:r>
                    </a:p>
                  </p:txBody>
                </p:sp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6352CF50-2DA2-2F27-391F-AB8AB5504C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8936" y="5727285"/>
                      <a:ext cx="3271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rgbClr val="96228E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7C7F3ECB-ACA9-8A57-63C8-9D1BD2C38C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18510" y="5363402"/>
                      <a:ext cx="3271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</a:t>
                      </a:r>
                    </a:p>
                  </p:txBody>
                </p:sp>
              </p:grpSp>
            </p:grp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7359A6DB-571B-84A4-19EE-DDB556690F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51492" y="3308885"/>
                  <a:ext cx="11745" cy="14888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25DE2F8B-639F-4624-9678-3C12C0E1C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86250" y="3308885"/>
                  <a:ext cx="11745" cy="14888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FA13FF2E-9906-5890-6C03-EA9D37C0BD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03628" y="3308885"/>
                  <a:ext cx="11745" cy="14888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66E51E38-5290-4778-943B-5B84F19CA5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8871" y="3308885"/>
                  <a:ext cx="11745" cy="14888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752021E-D30B-A4EF-F510-A1B201C07726}"/>
                    </a:ext>
                  </a:extLst>
                </p:cNvPr>
                <p:cNvSpPr/>
                <p:nvPr/>
              </p:nvSpPr>
              <p:spPr>
                <a:xfrm rot="208106">
                  <a:off x="795439" y="4848470"/>
                  <a:ext cx="476281" cy="729842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ED25CE2-A7C3-2B88-209E-8DA0E65A94C4}"/>
                    </a:ext>
                  </a:extLst>
                </p:cNvPr>
                <p:cNvSpPr txBox="1"/>
                <p:nvPr/>
              </p:nvSpPr>
              <p:spPr>
                <a:xfrm>
                  <a:off x="780003" y="4803141"/>
                  <a:ext cx="33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</a:rPr>
                    <a:t>7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A6A808A-CCDC-A188-4E7D-B6EA4DA6FE71}"/>
                    </a:ext>
                  </a:extLst>
                </p:cNvPr>
                <p:cNvSpPr txBox="1"/>
                <p:nvPr/>
              </p:nvSpPr>
              <p:spPr>
                <a:xfrm>
                  <a:off x="1330073" y="4803141"/>
                  <a:ext cx="327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</a:rPr>
                    <a:t>8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42110AC-9A51-6157-20EF-42A1D59A9887}"/>
                    </a:ext>
                  </a:extLst>
                </p:cNvPr>
                <p:cNvSpPr txBox="1"/>
                <p:nvPr/>
              </p:nvSpPr>
              <p:spPr>
                <a:xfrm>
                  <a:off x="1871510" y="4803141"/>
                  <a:ext cx="327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</a:rPr>
                    <a:t>9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10857AF-8F0A-0595-9EB8-A4FB5D60E784}"/>
                    </a:ext>
                  </a:extLst>
                </p:cNvPr>
                <p:cNvSpPr txBox="1"/>
                <p:nvPr/>
              </p:nvSpPr>
              <p:spPr>
                <a:xfrm>
                  <a:off x="2412947" y="4803141"/>
                  <a:ext cx="327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</a:rPr>
                    <a:t>2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47CE539-C9F2-E606-B513-E51F47F2ABEB}"/>
                    </a:ext>
                  </a:extLst>
                </p:cNvPr>
                <p:cNvSpPr txBox="1"/>
                <p:nvPr/>
              </p:nvSpPr>
              <p:spPr>
                <a:xfrm>
                  <a:off x="2954384" y="4803141"/>
                  <a:ext cx="327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</a:rPr>
                    <a:t>2</a:t>
                  </a:r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CDDB975D-EA5A-C483-07B4-510E00575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454" y="4797705"/>
                  <a:ext cx="3548172" cy="3158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92E0BDF-D803-5C67-FD0E-E0D7CEDA9ED3}"/>
                    </a:ext>
                  </a:extLst>
                </p:cNvPr>
                <p:cNvSpPr/>
                <p:nvPr/>
              </p:nvSpPr>
              <p:spPr>
                <a:xfrm rot="208106">
                  <a:off x="1326280" y="4848470"/>
                  <a:ext cx="476281" cy="729842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88AD040-4D2B-73AF-7027-3ADED08CA820}"/>
                    </a:ext>
                  </a:extLst>
                </p:cNvPr>
                <p:cNvSpPr/>
                <p:nvPr/>
              </p:nvSpPr>
              <p:spPr>
                <a:xfrm rot="208106">
                  <a:off x="1852381" y="4848470"/>
                  <a:ext cx="476281" cy="729842"/>
                </a:xfrm>
                <a:prstGeom prst="rect">
                  <a:avLst/>
                </a:prstGeom>
                <a:solidFill>
                  <a:srgbClr val="FF0000"/>
                </a:solidFill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EF50C06-4637-C002-9F89-8C31714859C9}"/>
                    </a:ext>
                  </a:extLst>
                </p:cNvPr>
                <p:cNvSpPr/>
                <p:nvPr/>
              </p:nvSpPr>
              <p:spPr>
                <a:xfrm rot="208106">
                  <a:off x="2378810" y="4848470"/>
                  <a:ext cx="476281" cy="72984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31BE5D6-941E-8ED6-3751-CD1DE8FD3C5D}"/>
                    </a:ext>
                  </a:extLst>
                </p:cNvPr>
                <p:cNvSpPr/>
                <p:nvPr/>
              </p:nvSpPr>
              <p:spPr>
                <a:xfrm rot="208106">
                  <a:off x="2884800" y="4848470"/>
                  <a:ext cx="476281" cy="72984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291640-8156-08F5-DEA0-DFDCEEBEF2A9}"/>
                  </a:ext>
                </a:extLst>
              </p:cNvPr>
              <p:cNvSpPr txBox="1"/>
              <p:nvPr/>
            </p:nvSpPr>
            <p:spPr>
              <a:xfrm>
                <a:off x="1126720" y="5557583"/>
                <a:ext cx="20903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Relative Values Map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8D163F-4C67-0493-6832-6E2922E3EF40}"/>
                  </a:ext>
                </a:extLst>
              </p:cNvPr>
              <p:cNvSpPr txBox="1"/>
              <p:nvPr/>
            </p:nvSpPr>
            <p:spPr>
              <a:xfrm>
                <a:off x="816905" y="3066712"/>
                <a:ext cx="24363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Weighted Species Maps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B01A37-053A-1705-9B06-840672449634}"/>
                </a:ext>
              </a:extLst>
            </p:cNvPr>
            <p:cNvSpPr txBox="1"/>
            <p:nvPr/>
          </p:nvSpPr>
          <p:spPr>
            <a:xfrm rot="21337240">
              <a:off x="2043034" y="3672626"/>
              <a:ext cx="1285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Brewer’s Sparrow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5CD43-0DBD-AAC6-F9CD-DF4CA1D453A3}"/>
                </a:ext>
              </a:extLst>
            </p:cNvPr>
            <p:cNvSpPr txBox="1"/>
            <p:nvPr/>
          </p:nvSpPr>
          <p:spPr>
            <a:xfrm rot="21370057">
              <a:off x="595226" y="3935234"/>
              <a:ext cx="18212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Great Grey Owl – Summer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465BA1-DF26-11D0-1584-1ACB5CC57813}"/>
                </a:ext>
              </a:extLst>
            </p:cNvPr>
            <p:cNvSpPr txBox="1"/>
            <p:nvPr/>
          </p:nvSpPr>
          <p:spPr>
            <a:xfrm rot="21313904">
              <a:off x="568885" y="4364536"/>
              <a:ext cx="1849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Trumpeter Swan– Summer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750436-2971-DFB2-3742-21F5233B8F1D}"/>
                </a:ext>
              </a:extLst>
            </p:cNvPr>
            <p:cNvSpPr txBox="1"/>
            <p:nvPr/>
          </p:nvSpPr>
          <p:spPr>
            <a:xfrm rot="21337240">
              <a:off x="1607152" y="4085951"/>
              <a:ext cx="15211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Red-naped Sapsucker</a:t>
              </a:r>
            </a:p>
          </p:txBody>
        </p:sp>
      </p:grp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DF95DB91-B2BC-1F8E-E082-D1427CF7ADBD}"/>
              </a:ext>
            </a:extLst>
          </p:cNvPr>
          <p:cNvSpPr/>
          <p:nvPr/>
        </p:nvSpPr>
        <p:spPr>
          <a:xfrm rot="10800000">
            <a:off x="6196189" y="32116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E6FE61E-0670-162C-B7E5-2CC7CBB0D396}"/>
              </a:ext>
            </a:extLst>
          </p:cNvPr>
          <p:cNvSpPr/>
          <p:nvPr/>
        </p:nvSpPr>
        <p:spPr>
          <a:xfrm>
            <a:off x="6555515" y="190749"/>
            <a:ext cx="39485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1C4F24"/>
                </a:solidFill>
                <a:ea typeface="+mj-ea"/>
                <a:cs typeface="+mj-cs"/>
              </a:rPr>
              <a:t>GIS Methodology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717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E9C94-04F5-5549-D109-8F2F77AE6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6C6AF1-4E04-35E6-16E4-C7B661DA0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32" y="171384"/>
            <a:ext cx="4800475" cy="6261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EB247DD-7B51-7888-E148-E7B67834A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89781" y="248579"/>
            <a:ext cx="5705084" cy="636084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589062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76752-ED3B-8F69-6993-AD4ABC65A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054A50-2074-A5F9-BA79-1FE8253931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125"/>
          <a:stretch/>
        </p:blipFill>
        <p:spPr>
          <a:xfrm>
            <a:off x="6876860" y="75281"/>
            <a:ext cx="4475867" cy="6816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43B53-C6E0-168E-0881-B8DE4649AD6E}"/>
              </a:ext>
            </a:extLst>
          </p:cNvPr>
          <p:cNvSpPr txBox="1"/>
          <p:nvPr/>
        </p:nvSpPr>
        <p:spPr>
          <a:xfrm>
            <a:off x="998117" y="482487"/>
            <a:ext cx="5203060" cy="600164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2023-2024</a:t>
            </a:r>
            <a:r>
              <a:rPr lang="en-US" sz="2400" dirty="0"/>
              <a:t> </a:t>
            </a:r>
          </a:p>
          <a:p>
            <a:r>
              <a:rPr lang="en-US" sz="2400" b="1" dirty="0"/>
              <a:t>Tiers were created </a:t>
            </a:r>
          </a:p>
          <a:p>
            <a:pPr lvl="1"/>
            <a:r>
              <a:rPr lang="en-US" sz="2400" b="1" dirty="0"/>
              <a:t>Base</a:t>
            </a:r>
            <a:r>
              <a:rPr lang="en-US" sz="2400" dirty="0"/>
              <a:t> – more development/ fewer habitat types or support fewer focal species</a:t>
            </a:r>
          </a:p>
          <a:p>
            <a:pPr lvl="1"/>
            <a:r>
              <a:rPr lang="en-US" sz="2400" b="1" dirty="0"/>
              <a:t>Mid</a:t>
            </a:r>
            <a:r>
              <a:rPr lang="en-US" sz="2400" dirty="0"/>
              <a:t> – moderate number of habitat types, support more focal species, contain creeks if not within high tier</a:t>
            </a:r>
          </a:p>
          <a:p>
            <a:pPr lvl="1"/>
            <a:r>
              <a:rPr lang="en-US" sz="2400" b="1" dirty="0"/>
              <a:t>High</a:t>
            </a:r>
            <a:r>
              <a:rPr lang="en-US" sz="2400" dirty="0"/>
              <a:t> – multiple habitat types, support multiple focal species, less development likely present</a:t>
            </a:r>
          </a:p>
          <a:p>
            <a:pPr marL="0" lvl="1"/>
            <a:endParaRPr lang="en-US" sz="2400" dirty="0"/>
          </a:p>
          <a:p>
            <a:pPr marL="0" lvl="1"/>
            <a:r>
              <a:rPr lang="en-US" sz="2400" b="1" dirty="0"/>
              <a:t>Draft LDR revised text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Correspond to Tiered NRO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Incorporate Permeability, Wildlife Movement and Migrations in text</a:t>
            </a:r>
          </a:p>
        </p:txBody>
      </p:sp>
    </p:spTree>
    <p:extLst>
      <p:ext uri="{BB962C8B-B14F-4D97-AF65-F5344CB8AC3E}">
        <p14:creationId xmlns:p14="http://schemas.microsoft.com/office/powerpoint/2010/main" val="3345327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437D3-18C4-DAC7-3C25-A9EE6FEF4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6FF9CF-0103-8594-7B67-0C2166821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Layout and Framework of Regulations</a:t>
            </a:r>
          </a:p>
          <a:p>
            <a:pPr lvl="1"/>
            <a:r>
              <a:rPr lang="en-US" dirty="0"/>
              <a:t>Presenter: Ryan Hostetter</a:t>
            </a:r>
          </a:p>
        </p:txBody>
      </p:sp>
    </p:spTree>
    <p:extLst>
      <p:ext uri="{BB962C8B-B14F-4D97-AF65-F5344CB8AC3E}">
        <p14:creationId xmlns:p14="http://schemas.microsoft.com/office/powerpoint/2010/main" val="178004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793AF-A957-4B8F-9CF7-8A0BE04A0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412" y="307447"/>
            <a:ext cx="10972800" cy="6369933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Background </a:t>
            </a:r>
          </a:p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Tiered Map and How it was made</a:t>
            </a:r>
          </a:p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Layout and Framework of Regulations</a:t>
            </a:r>
          </a:p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Example Projects</a:t>
            </a:r>
          </a:p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Compare with current 1994 NRO</a:t>
            </a:r>
          </a:p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Waterbody &amp; Wetland Section</a:t>
            </a:r>
          </a:p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Planning Commission &amp; Changes</a:t>
            </a:r>
          </a:p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Q &amp; A</a:t>
            </a:r>
          </a:p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Public Comment</a:t>
            </a:r>
          </a:p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Direction for additional revisions or information?</a:t>
            </a:r>
          </a:p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Next Meeting Date?</a:t>
            </a:r>
          </a:p>
          <a:p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845EBE53-FC54-4BFD-9AA9-D7F9B8C75D52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DF69B4-D097-42E2-AA77-84CEAC4DED67}"/>
              </a:ext>
            </a:extLst>
          </p:cNvPr>
          <p:cNvSpPr/>
          <p:nvPr/>
        </p:nvSpPr>
        <p:spPr>
          <a:xfrm>
            <a:off x="6906322" y="125717"/>
            <a:ext cx="52856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Presentation Contents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89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4917F-7C4A-47F5-B433-1DBFBC373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91CEBFC6-8223-2D43-99FA-60AF30CB90B1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F31B69-D6AA-F614-F6EE-E92280300E62}"/>
              </a:ext>
            </a:extLst>
          </p:cNvPr>
          <p:cNvSpPr/>
          <p:nvPr/>
        </p:nvSpPr>
        <p:spPr>
          <a:xfrm>
            <a:off x="7426372" y="216331"/>
            <a:ext cx="2899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Background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532A0EF-27F7-C770-E83E-34C33F5EBD1A}"/>
              </a:ext>
            </a:extLst>
          </p:cNvPr>
          <p:cNvSpPr txBox="1">
            <a:spLocks/>
          </p:cNvSpPr>
          <p:nvPr/>
        </p:nvSpPr>
        <p:spPr>
          <a:xfrm>
            <a:off x="315531" y="1055752"/>
            <a:ext cx="11391364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Tiered map drafted based on scientific approach</a:t>
            </a:r>
          </a:p>
          <a:p>
            <a:r>
              <a:rPr lang="en-US" dirty="0"/>
              <a:t>Use of map is at a </a:t>
            </a:r>
            <a:r>
              <a:rPr lang="en-US" b="1" dirty="0"/>
              <a:t>landscape level </a:t>
            </a:r>
            <a:r>
              <a:rPr lang="en-US" dirty="0"/>
              <a:t>– further review is </a:t>
            </a:r>
            <a:r>
              <a:rPr lang="en-US" i="1" u="sng" dirty="0"/>
              <a:t>site specific</a:t>
            </a:r>
          </a:p>
          <a:p>
            <a:r>
              <a:rPr lang="en-US" dirty="0"/>
              <a:t>Updated regulations drafted for future development within each tier </a:t>
            </a:r>
          </a:p>
          <a:p>
            <a:pPr lvl="1"/>
            <a:r>
              <a:rPr lang="en-US" dirty="0"/>
              <a:t>Base 5.2.1.F</a:t>
            </a:r>
          </a:p>
          <a:p>
            <a:pPr lvl="1"/>
            <a:r>
              <a:rPr lang="en-US" dirty="0"/>
              <a:t>Mid 5.2.1.G</a:t>
            </a:r>
          </a:p>
          <a:p>
            <a:pPr lvl="1"/>
            <a:r>
              <a:rPr lang="en-US" dirty="0"/>
              <a:t>High 5.2.1.H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453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32863-DAF1-FC1B-8A58-2AA88EB1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93358E4E-884A-26DA-1ECF-859E48F10154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D9FD41-14C3-D826-2069-F6F33B81E42E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D5269D6-CCCF-A7B3-CA34-7877352AEA4F}"/>
              </a:ext>
            </a:extLst>
          </p:cNvPr>
          <p:cNvSpPr txBox="1">
            <a:spLocks/>
          </p:cNvSpPr>
          <p:nvPr/>
        </p:nvSpPr>
        <p:spPr>
          <a:xfrm>
            <a:off x="315531" y="1055752"/>
            <a:ext cx="11391364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Base Tier  5.2.1.F</a:t>
            </a:r>
          </a:p>
          <a:p>
            <a:r>
              <a:rPr lang="en-US" dirty="0"/>
              <a:t>Vegetation types with lower ordinal ranking or fewer types of natural resources</a:t>
            </a:r>
          </a:p>
          <a:p>
            <a:r>
              <a:rPr lang="en-US" dirty="0"/>
              <a:t>Process:</a:t>
            </a:r>
          </a:p>
          <a:p>
            <a:pPr lvl="1"/>
            <a:r>
              <a:rPr lang="en-US" u="sng" dirty="0"/>
              <a:t>Desktop Checklist </a:t>
            </a:r>
            <a:r>
              <a:rPr lang="en-US" dirty="0"/>
              <a:t>submitted with Application 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93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978C2-08E3-47D7-A718-ACAC1EE95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15D8CBA4-B173-8070-28A9-AC38F1D4F591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FB06E-0331-82B5-FA5F-E7B8F1E0E8B5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0D3BB2A-7ACC-28C9-D2BA-C5C9D24470F6}"/>
              </a:ext>
            </a:extLst>
          </p:cNvPr>
          <p:cNvSpPr txBox="1">
            <a:spLocks/>
          </p:cNvSpPr>
          <p:nvPr/>
        </p:nvSpPr>
        <p:spPr>
          <a:xfrm>
            <a:off x="315531" y="1055752"/>
            <a:ext cx="6490622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Desktop Checklist Includes: </a:t>
            </a:r>
          </a:p>
          <a:p>
            <a:pPr lvl="1"/>
            <a:r>
              <a:rPr lang="en-US" dirty="0"/>
              <a:t>Basic project information</a:t>
            </a:r>
          </a:p>
          <a:p>
            <a:pPr lvl="1"/>
            <a:r>
              <a:rPr lang="en-US" dirty="0"/>
              <a:t>Site questionnaire – what resources are present on and around the site</a:t>
            </a:r>
          </a:p>
          <a:p>
            <a:pPr lvl="1"/>
            <a:r>
              <a:rPr lang="en-US" dirty="0"/>
              <a:t>General site conditions</a:t>
            </a:r>
          </a:p>
          <a:p>
            <a:pPr lvl="1"/>
            <a:r>
              <a:rPr lang="en-US" dirty="0"/>
              <a:t>Description of critical findings </a:t>
            </a:r>
          </a:p>
          <a:p>
            <a:r>
              <a:rPr lang="en-US" dirty="0"/>
              <a:t>Can be elevated if necessary</a:t>
            </a:r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4B628-8EBA-12F0-0296-DE8DE0F63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188" y="1395653"/>
            <a:ext cx="5303116" cy="52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11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30562-80E6-F641-51AB-296AA69CD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0312A5EA-F286-0639-E2BA-225E557B4DBC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EF7B59-EC2D-4ED3-FB5A-363550B7C103}"/>
              </a:ext>
            </a:extLst>
          </p:cNvPr>
          <p:cNvSpPr/>
          <p:nvPr/>
        </p:nvSpPr>
        <p:spPr>
          <a:xfrm>
            <a:off x="7426372" y="216331"/>
            <a:ext cx="2105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Mid Tier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6D6654-6576-FC6B-BF3C-B598FB6ABDA5}"/>
              </a:ext>
            </a:extLst>
          </p:cNvPr>
          <p:cNvSpPr txBox="1">
            <a:spLocks/>
          </p:cNvSpPr>
          <p:nvPr/>
        </p:nvSpPr>
        <p:spPr>
          <a:xfrm>
            <a:off x="315531" y="1055752"/>
            <a:ext cx="11391364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Mid Tier 5.2.1.G – “Environmental Review”</a:t>
            </a:r>
          </a:p>
          <a:p>
            <a:r>
              <a:rPr lang="en-US" dirty="0"/>
              <a:t>Pre Application Meeting required</a:t>
            </a:r>
          </a:p>
          <a:p>
            <a:r>
              <a:rPr lang="en-US" dirty="0"/>
              <a:t>Environmental Professional required</a:t>
            </a:r>
          </a:p>
          <a:p>
            <a:r>
              <a:rPr lang="en-US" dirty="0"/>
              <a:t>Similar to existing EA process without alternatives analysis</a:t>
            </a:r>
          </a:p>
          <a:p>
            <a:r>
              <a:rPr lang="en-US" dirty="0"/>
              <a:t>Apply for a “ZCV” (utilizes existing process)</a:t>
            </a:r>
          </a:p>
          <a:p>
            <a:r>
              <a:rPr lang="en-US" dirty="0"/>
              <a:t>Decision letter submitted to applicant detailing requirements  </a:t>
            </a:r>
          </a:p>
          <a:p>
            <a:r>
              <a:rPr lang="en-US" dirty="0"/>
              <a:t>Alternatives analysis could be required if necessary – bump process to an EA</a:t>
            </a:r>
          </a:p>
          <a:p>
            <a:r>
              <a:rPr lang="en-US" dirty="0"/>
              <a:t>Appeal process existing per 8.8.3 if necessary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713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89FBE-9D0D-29E9-DBD0-BC113BD71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FEB0DCDF-292C-3FE9-53B5-FE315C1B9B53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F783DC-9F21-074D-C4AC-9C22C6ABE4F8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40574C3-DC9A-1A49-A9AC-DFF1ADC80577}"/>
              </a:ext>
            </a:extLst>
          </p:cNvPr>
          <p:cNvSpPr txBox="1">
            <a:spLocks/>
          </p:cNvSpPr>
          <p:nvPr/>
        </p:nvSpPr>
        <p:spPr>
          <a:xfrm>
            <a:off x="315531" y="1055752"/>
            <a:ext cx="11391364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 Tier 5.2.1.H</a:t>
            </a:r>
          </a:p>
          <a:p>
            <a:r>
              <a:rPr lang="en-US" dirty="0"/>
              <a:t>Similar process as existing 1994 NRO </a:t>
            </a:r>
          </a:p>
          <a:p>
            <a:r>
              <a:rPr lang="en-US" dirty="0"/>
              <a:t>Environmental Analysis required</a:t>
            </a:r>
          </a:p>
          <a:p>
            <a:pPr lvl="1"/>
            <a:r>
              <a:rPr lang="en-US" dirty="0"/>
              <a:t>Pre Application</a:t>
            </a:r>
          </a:p>
          <a:p>
            <a:pPr lvl="1"/>
            <a:r>
              <a:rPr lang="en-US" dirty="0"/>
              <a:t>Must hire environmental professional</a:t>
            </a:r>
          </a:p>
          <a:p>
            <a:pPr lvl="1"/>
            <a:r>
              <a:rPr lang="en-US" dirty="0"/>
              <a:t>Alternatives Analysis can be included</a:t>
            </a:r>
          </a:p>
          <a:p>
            <a:pPr lvl="1"/>
            <a:r>
              <a:rPr lang="en-US" dirty="0"/>
              <a:t>Planning Director Recommendation</a:t>
            </a:r>
          </a:p>
          <a:p>
            <a:pPr lvl="1"/>
            <a:r>
              <a:rPr lang="en-US" dirty="0"/>
              <a:t>Appeal process per 8.8.3 if necessary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140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81762-AB08-0610-FD3A-ECB3D1283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EE2553D-731F-53B1-BC8A-0028F5252282}"/>
              </a:ext>
            </a:extLst>
          </p:cNvPr>
          <p:cNvSpPr txBox="1">
            <a:spLocks/>
          </p:cNvSpPr>
          <p:nvPr/>
        </p:nvSpPr>
        <p:spPr>
          <a:xfrm>
            <a:off x="315531" y="1055752"/>
            <a:ext cx="11391364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dirty="0"/>
              <a:t>EXAMPLES</a:t>
            </a:r>
          </a:p>
          <a:p>
            <a:pPr marL="0" indent="0" algn="ctr">
              <a:buNone/>
            </a:pPr>
            <a:r>
              <a:rPr lang="en-US" dirty="0"/>
              <a:t>Presenter: Megan Smith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0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920C8-306B-4BD6-9D6B-335C72D8C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DE3500D-FA8B-2E4A-23B4-2EC8F1180564}"/>
              </a:ext>
            </a:extLst>
          </p:cNvPr>
          <p:cNvSpPr txBox="1">
            <a:spLocks/>
          </p:cNvSpPr>
          <p:nvPr/>
        </p:nvSpPr>
        <p:spPr>
          <a:xfrm>
            <a:off x="300130" y="570087"/>
            <a:ext cx="11391364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All properties are 36 acres</a:t>
            </a:r>
          </a:p>
          <a:p>
            <a:r>
              <a:rPr lang="en-US" sz="2000" dirty="0"/>
              <a:t>All properties are hypothetical</a:t>
            </a:r>
          </a:p>
          <a:p>
            <a:r>
              <a:rPr lang="en-US" sz="2000" dirty="0"/>
              <a:t>An example for each </a:t>
            </a:r>
            <a:r>
              <a:rPr lang="en-US" sz="2000" u="sng" dirty="0"/>
              <a:t>Natural Resources Assessment </a:t>
            </a:r>
            <a:r>
              <a:rPr lang="en-US" sz="2000" dirty="0"/>
              <a:t>Level </a:t>
            </a:r>
          </a:p>
          <a:p>
            <a:pPr lvl="1"/>
            <a:r>
              <a:rPr lang="en-US" sz="2000" dirty="0"/>
              <a:t>Base = Desktop Study Checklist</a:t>
            </a:r>
          </a:p>
          <a:p>
            <a:pPr lvl="1"/>
            <a:r>
              <a:rPr lang="en-US" sz="2000" dirty="0"/>
              <a:t>Mid = Environmental Review</a:t>
            </a:r>
          </a:p>
          <a:p>
            <a:pPr lvl="1"/>
            <a:r>
              <a:rPr lang="en-US" sz="2000" dirty="0"/>
              <a:t>High = Environmental Assessment</a:t>
            </a:r>
          </a:p>
          <a:p>
            <a:r>
              <a:rPr lang="en-US" sz="2000" dirty="0"/>
              <a:t>Ecological body of knowledge has three levels</a:t>
            </a:r>
          </a:p>
          <a:p>
            <a:pPr lvl="1"/>
            <a:r>
              <a:rPr lang="en-US" sz="2000" dirty="0"/>
              <a:t>Landscape – Tiered NRO</a:t>
            </a:r>
          </a:p>
          <a:p>
            <a:pPr lvl="1"/>
            <a:r>
              <a:rPr lang="en-US" sz="2000" dirty="0"/>
              <a:t>Population – WGFD Crucial Ranges and TC Suitable Habitat maps, Movement infrastructure and WGFD Designed Migration Corridors</a:t>
            </a:r>
          </a:p>
          <a:p>
            <a:pPr lvl="1"/>
            <a:r>
              <a:rPr lang="en-US" sz="2000" dirty="0"/>
              <a:t>Property – Natural Resources present on the property and vicinity</a:t>
            </a:r>
          </a:p>
          <a:p>
            <a:pPr marL="0" indent="0">
              <a:buNone/>
            </a:pPr>
            <a:r>
              <a:rPr lang="en-US" sz="2000" i="1" dirty="0"/>
              <a:t>No one of these three levels can adequately inform a development decision. The entire body of knowledge is needed</a:t>
            </a:r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F3535DDF-CF9C-B74D-59C0-FD1347CC2B84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90C267-58FB-6D3B-BAAB-A39A1E034FEF}"/>
              </a:ext>
            </a:extLst>
          </p:cNvPr>
          <p:cNvSpPr/>
          <p:nvPr/>
        </p:nvSpPr>
        <p:spPr>
          <a:xfrm>
            <a:off x="7426372" y="216331"/>
            <a:ext cx="409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Example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22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FDD9F-4AF9-5CA2-B30A-DCA3FA86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92DD3C-3BE4-3BEF-BE9A-85B2A6FC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597" y="88969"/>
            <a:ext cx="4989493" cy="6769031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EC2DAB5-82BF-B3AB-1D8E-B4443E37F513}"/>
              </a:ext>
            </a:extLst>
          </p:cNvPr>
          <p:cNvSpPr txBox="1"/>
          <p:nvPr/>
        </p:nvSpPr>
        <p:spPr>
          <a:xfrm>
            <a:off x="1092172" y="607229"/>
            <a:ext cx="26151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Process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How do we know where to start?</a:t>
            </a:r>
          </a:p>
          <a:p>
            <a:pPr algn="ctr"/>
            <a:endParaRPr lang="en-US" sz="32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Page 54 of Packet in PDF</a:t>
            </a:r>
          </a:p>
        </p:txBody>
      </p:sp>
    </p:spTree>
    <p:extLst>
      <p:ext uri="{BB962C8B-B14F-4D97-AF65-F5344CB8AC3E}">
        <p14:creationId xmlns:p14="http://schemas.microsoft.com/office/powerpoint/2010/main" val="3451693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36E29-A77D-D547-641E-9C7613AA2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99F860F-9B98-60C6-7E17-77866C878A4B}"/>
              </a:ext>
            </a:extLst>
          </p:cNvPr>
          <p:cNvSpPr txBox="1">
            <a:spLocks/>
          </p:cNvSpPr>
          <p:nvPr/>
        </p:nvSpPr>
        <p:spPr>
          <a:xfrm>
            <a:off x="315531" y="1055752"/>
            <a:ext cx="11391364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dirty="0"/>
              <a:t>BASE TIER EXAMPLE</a:t>
            </a:r>
          </a:p>
          <a:p>
            <a:pPr marL="0" indent="0" algn="ctr">
              <a:buNone/>
            </a:pPr>
            <a:r>
              <a:rPr lang="en-US" sz="4400" dirty="0"/>
              <a:t>DESKTOP STUDY / CHECKLIST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90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4CE93-EE1C-3D61-B4A7-0647DC23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62F0B2B-A3BC-0F1B-6A4A-FC6233264FCF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F556C-0CF4-98DA-8D7A-06BDDA2A7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9274"/>
          <a:stretch/>
        </p:blipFill>
        <p:spPr>
          <a:xfrm>
            <a:off x="1058317" y="1632481"/>
            <a:ext cx="10567492" cy="3185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039D58-E1A0-D0ED-6D67-25CCDDDAC431}"/>
              </a:ext>
            </a:extLst>
          </p:cNvPr>
          <p:cNvSpPr txBox="1"/>
          <p:nvPr/>
        </p:nvSpPr>
        <p:spPr>
          <a:xfrm>
            <a:off x="535899" y="570087"/>
            <a:ext cx="1961388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Process</a:t>
            </a:r>
          </a:p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22218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782EB-BE69-73B6-001E-1413848CE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8C184F73-8395-2190-C577-907878CA9144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309CDA-0AB5-8913-3125-A9D2DD0DFF5C}"/>
              </a:ext>
            </a:extLst>
          </p:cNvPr>
          <p:cNvSpPr/>
          <p:nvPr/>
        </p:nvSpPr>
        <p:spPr>
          <a:xfrm>
            <a:off x="7426372" y="216331"/>
            <a:ext cx="2899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Background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2BD6DF1-4A31-70EF-BB19-86ABC9F0FBF1}"/>
              </a:ext>
            </a:extLst>
          </p:cNvPr>
          <p:cNvSpPr txBox="1">
            <a:spLocks/>
          </p:cNvSpPr>
          <p:nvPr/>
        </p:nvSpPr>
        <p:spPr>
          <a:xfrm>
            <a:off x="315531" y="1158783"/>
            <a:ext cx="11391364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project was released for public review September 28, 2018</a:t>
            </a:r>
          </a:p>
          <a:p>
            <a:r>
              <a:rPr lang="en-US" dirty="0"/>
              <a:t>Project put on hold – several staff changes</a:t>
            </a:r>
          </a:p>
          <a:p>
            <a:r>
              <a:rPr lang="en-US" dirty="0"/>
              <a:t>Project resumed in 2020 and County retained Megan Smith of EcoConnect for assistance with finalizing</a:t>
            </a:r>
          </a:p>
          <a:p>
            <a:r>
              <a:rPr lang="en-US" dirty="0"/>
              <a:t>Project has been updated and amended</a:t>
            </a:r>
          </a:p>
          <a:p>
            <a:r>
              <a:rPr lang="en-US" dirty="0"/>
              <a:t>New and updated public comment/involvement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99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8AA01-7D01-1E98-7F5F-F9BFF864B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1A8766F-01E4-829F-8B18-96E1142096F5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D42E8A-3DC3-4F24-5B0D-94435D9FB095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CEBE927E-CA5E-AE92-102E-CAADD728C18E}"/>
              </a:ext>
            </a:extLst>
          </p:cNvPr>
          <p:cNvSpPr txBox="1"/>
          <p:nvPr/>
        </p:nvSpPr>
        <p:spPr>
          <a:xfrm>
            <a:off x="7790125" y="1253723"/>
            <a:ext cx="3308764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DA7D5-1B4E-3C2F-950B-C01DA31CA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53" y="1035316"/>
            <a:ext cx="4286102" cy="54382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D1F480-6BA1-C245-5B7D-6625EB1BAB8F}"/>
              </a:ext>
            </a:extLst>
          </p:cNvPr>
          <p:cNvSpPr>
            <a:spLocks noGrp="1"/>
          </p:cNvSpPr>
          <p:nvPr/>
        </p:nvSpPr>
        <p:spPr>
          <a:xfrm>
            <a:off x="0" y="101036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Property Location: Base Tier</a:t>
            </a:r>
          </a:p>
        </p:txBody>
      </p:sp>
    </p:spTree>
    <p:extLst>
      <p:ext uri="{BB962C8B-B14F-4D97-AF65-F5344CB8AC3E}">
        <p14:creationId xmlns:p14="http://schemas.microsoft.com/office/powerpoint/2010/main" val="3582553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76BC2-E259-BA81-C030-615F28F65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206D323-5B5B-7FF1-5746-F286B74741F3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68230F-2188-A3AD-0791-44EA05515DA1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C4427-2AEB-AAAB-4A05-2E27E86B4C13}"/>
              </a:ext>
            </a:extLst>
          </p:cNvPr>
          <p:cNvSpPr txBox="1"/>
          <p:nvPr/>
        </p:nvSpPr>
        <p:spPr>
          <a:xfrm>
            <a:off x="601063" y="985772"/>
            <a:ext cx="424139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Landowner acknowledges through the checklist with any supporting materials that none of the following are present on the property: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Bald Eagle Nesting Habitat</a:t>
            </a:r>
          </a:p>
          <a:p>
            <a:endParaRPr lang="en-US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3FC1C6F-3093-E929-44A2-5CD138B200F1}"/>
              </a:ext>
            </a:extLst>
          </p:cNvPr>
          <p:cNvSpPr txBox="1"/>
          <p:nvPr/>
        </p:nvSpPr>
        <p:spPr>
          <a:xfrm>
            <a:off x="5776175" y="1157131"/>
            <a:ext cx="4337480" cy="452431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EE60F6-0B44-2B29-ED85-E11197CA1169}"/>
              </a:ext>
            </a:extLst>
          </p:cNvPr>
          <p:cNvSpPr>
            <a:spLocks noGrp="1"/>
          </p:cNvSpPr>
          <p:nvPr/>
        </p:nvSpPr>
        <p:spPr>
          <a:xfrm>
            <a:off x="0" y="101036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Natural Resources NOT Present</a:t>
            </a:r>
          </a:p>
        </p:txBody>
      </p:sp>
    </p:spTree>
    <p:extLst>
      <p:ext uri="{BB962C8B-B14F-4D97-AF65-F5344CB8AC3E}">
        <p14:creationId xmlns:p14="http://schemas.microsoft.com/office/powerpoint/2010/main" val="352344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EFA04-FE66-D63F-462B-AEF0A7BE0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413B1CA-1118-8F23-B910-060E92D8A4E6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A05DA8-3B4A-0E2B-8384-F9AF2810C28F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7A740-0754-7E9B-A4C3-83FB49C20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46" y="1210432"/>
            <a:ext cx="3966692" cy="5088802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B924BF02-4B20-0D17-6476-6B67F7F0DD18}"/>
              </a:ext>
            </a:extLst>
          </p:cNvPr>
          <p:cNvSpPr txBox="1"/>
          <p:nvPr/>
        </p:nvSpPr>
        <p:spPr>
          <a:xfrm>
            <a:off x="6309055" y="1343876"/>
            <a:ext cx="3308764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5AA612-A761-C801-F170-F073CD331AA9}"/>
              </a:ext>
            </a:extLst>
          </p:cNvPr>
          <p:cNvSpPr>
            <a:spLocks noGrp="1"/>
          </p:cNvSpPr>
          <p:nvPr/>
        </p:nvSpPr>
        <p:spPr>
          <a:xfrm>
            <a:off x="0" y="101036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Vegetative Cover Types</a:t>
            </a:r>
          </a:p>
        </p:txBody>
      </p:sp>
    </p:spTree>
    <p:extLst>
      <p:ext uri="{BB962C8B-B14F-4D97-AF65-F5344CB8AC3E}">
        <p14:creationId xmlns:p14="http://schemas.microsoft.com/office/powerpoint/2010/main" val="981078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40420-C1A2-9EF6-64D8-0D47FF2A7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3877B16-45DD-9A21-014C-13B9FC8637C2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888871-2FF2-3D76-2C04-D2B90547E393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9A781C-91D5-8E46-868D-8142AB03F248}"/>
              </a:ext>
            </a:extLst>
          </p:cNvPr>
          <p:cNvSpPr>
            <a:spLocks noGrp="1"/>
          </p:cNvSpPr>
          <p:nvPr/>
        </p:nvSpPr>
        <p:spPr>
          <a:xfrm>
            <a:off x="426024" y="89916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Vegetative Cover Ordinal Rank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dirty="0"/>
              <a:t>LDR Section 5.2.1.D.5 – Intact Terrestrial Habitat Patches</a:t>
            </a:r>
          </a:p>
          <a:p>
            <a:r>
              <a:rPr lang="en-US" dirty="0"/>
              <a:t>Cover types have been updated from what is currently used for ease of use and transparency.</a:t>
            </a:r>
          </a:p>
          <a:p>
            <a:r>
              <a:rPr lang="en-US" dirty="0"/>
              <a:t>Higher ordinal rank </a:t>
            </a:r>
            <a:r>
              <a:rPr lang="en-US" i="1" dirty="0"/>
              <a:t>typically </a:t>
            </a:r>
            <a:r>
              <a:rPr lang="en-US" dirty="0"/>
              <a:t>indicate cover types that support more species and/ or are limited on the landscape or associated with water (a highly important resource).</a:t>
            </a:r>
          </a:p>
        </p:txBody>
      </p:sp>
    </p:spTree>
    <p:extLst>
      <p:ext uri="{BB962C8B-B14F-4D97-AF65-F5344CB8AC3E}">
        <p14:creationId xmlns:p14="http://schemas.microsoft.com/office/powerpoint/2010/main" val="304892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30332-AFEF-29EC-0CE0-5AE1EC58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ED639276-6C9F-D41D-3211-6BFDE90D4303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467AD7-8AF8-E9D3-B340-7CF334D0868D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8AE78-5E82-2C53-C6C9-4D9D6278D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82" y="1598414"/>
            <a:ext cx="5907656" cy="4717241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2A55E59F-D8FF-50CA-6813-4C6179194292}"/>
              </a:ext>
            </a:extLst>
          </p:cNvPr>
          <p:cNvSpPr txBox="1"/>
          <p:nvPr/>
        </p:nvSpPr>
        <p:spPr>
          <a:xfrm>
            <a:off x="7426372" y="1266602"/>
            <a:ext cx="3308764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587F9D1C-C03A-96FF-1397-62209013AF83}"/>
              </a:ext>
            </a:extLst>
          </p:cNvPr>
          <p:cNvSpPr txBox="1"/>
          <p:nvPr/>
        </p:nvSpPr>
        <p:spPr>
          <a:xfrm>
            <a:off x="427749" y="423597"/>
            <a:ext cx="40326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Vegetative Cover Types</a:t>
            </a:r>
          </a:p>
          <a:p>
            <a:r>
              <a:rPr lang="en-US" sz="2800" dirty="0"/>
              <a:t>From the Desktop Study</a:t>
            </a:r>
            <a:r>
              <a:rPr lang="en-US" dirty="0"/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F4F7D3-180E-D992-B382-8765AAA32430}"/>
              </a:ext>
            </a:extLst>
          </p:cNvPr>
          <p:cNvSpPr/>
          <p:nvPr/>
        </p:nvSpPr>
        <p:spPr>
          <a:xfrm>
            <a:off x="787356" y="5425740"/>
            <a:ext cx="1924050" cy="192152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chemeClr val="accent1">
                <a:shade val="15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448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E0BFD-55E9-5946-1A25-E17F2B36D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42491074-2159-3BCB-E844-6506A19B56C8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67B389-2965-A769-2FC8-5EB815BF75EB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4346AF-03E3-B327-1622-9599DAB5B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18" y="1158676"/>
            <a:ext cx="3611709" cy="45406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7BC7A71-40A9-9F01-4CBC-D2581F1EBEBA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WGFD Designated Crucial Habitat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CBA0EA6-047B-4710-9052-4CB0476F0231}"/>
              </a:ext>
            </a:extLst>
          </p:cNvPr>
          <p:cNvSpPr txBox="1"/>
          <p:nvPr/>
        </p:nvSpPr>
        <p:spPr>
          <a:xfrm>
            <a:off x="606484" y="5699323"/>
            <a:ext cx="5067629" cy="12003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WGFD Designated Mule Deer Crucial Winter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 across the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Put the landowner on notice but does not inform development decisions on the property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FA651A42-CDA8-F55D-492C-A61ADF0A668A}"/>
              </a:ext>
            </a:extLst>
          </p:cNvPr>
          <p:cNvSpPr txBox="1"/>
          <p:nvPr/>
        </p:nvSpPr>
        <p:spPr>
          <a:xfrm>
            <a:off x="7870474" y="1217054"/>
            <a:ext cx="3308764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Crucial Range Further Refined by TC Focal Species Suitable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67946AFA-27FE-06D3-869A-04B11161E21A}"/>
              </a:ext>
            </a:extLst>
          </p:cNvPr>
          <p:cNvSpPr txBox="1"/>
          <p:nvPr/>
        </p:nvSpPr>
        <p:spPr>
          <a:xfrm>
            <a:off x="4602126" y="2967335"/>
            <a:ext cx="2987749" cy="92333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 WGFD Designated Wildlife Corridors are present on the property</a:t>
            </a:r>
          </a:p>
        </p:txBody>
      </p:sp>
    </p:spTree>
    <p:extLst>
      <p:ext uri="{BB962C8B-B14F-4D97-AF65-F5344CB8AC3E}">
        <p14:creationId xmlns:p14="http://schemas.microsoft.com/office/powerpoint/2010/main" val="2477107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B2336-1CCB-6443-B357-3D606F46D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91C2AF4-6A48-1011-FDA3-1928E292986B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4FEE9F-9ECF-B179-372A-04FDC6B1DC9C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746CB2-4A3F-6E6F-CDAA-3217D1F5D42F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Crucial &amp; Suitable Habitat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1DE9D-619F-2755-5AF5-0DE3E90F7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17" y="1053545"/>
            <a:ext cx="4031192" cy="534002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A651A42-CDA8-F55D-492C-A61ADF0A668A}"/>
              </a:ext>
            </a:extLst>
          </p:cNvPr>
          <p:cNvSpPr txBox="1"/>
          <p:nvPr/>
        </p:nvSpPr>
        <p:spPr>
          <a:xfrm>
            <a:off x="5021167" y="1289809"/>
            <a:ext cx="3308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Crucial Range </a:t>
            </a:r>
            <a:r>
              <a:rPr lang="en-US" dirty="0">
                <a:highlight>
                  <a:srgbClr val="FFFF00"/>
                </a:highlight>
              </a:rPr>
              <a:t>Further Refined by</a:t>
            </a:r>
            <a:r>
              <a:rPr lang="en-US" dirty="0"/>
              <a:t> TC Focal Species Suitable Habitat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D18F8A6-DC95-1113-CE0E-4F22CD3E4164}"/>
              </a:ext>
            </a:extLst>
          </p:cNvPr>
          <p:cNvSpPr txBox="1"/>
          <p:nvPr/>
        </p:nvSpPr>
        <p:spPr>
          <a:xfrm>
            <a:off x="4799660" y="2562893"/>
            <a:ext cx="3404048" cy="31393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Overlaying Mule Deer Suitable Winter Habitat (darker green) on top of WGFD Designated Mule Deer Crucial Winter (lighter green)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Specifies </a:t>
            </a:r>
            <a:r>
              <a:rPr lang="en-US" i="1" dirty="0"/>
              <a:t>where</a:t>
            </a:r>
            <a:r>
              <a:rPr lang="en-US" dirty="0"/>
              <a:t> on the property suitable mule deer winter habitat resources likely are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Informs the landowner’s development decisions on the property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0B7C80-7AD6-0338-1DE8-45A3F047FEC7}"/>
              </a:ext>
            </a:extLst>
          </p:cNvPr>
          <p:cNvSpPr txBox="1"/>
          <p:nvPr/>
        </p:nvSpPr>
        <p:spPr>
          <a:xfrm>
            <a:off x="8946658" y="2355588"/>
            <a:ext cx="340404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Elk &amp; Moose – suitable winter habitat present but not designated crucial range</a:t>
            </a:r>
          </a:p>
        </p:txBody>
      </p:sp>
    </p:spTree>
    <p:extLst>
      <p:ext uri="{BB962C8B-B14F-4D97-AF65-F5344CB8AC3E}">
        <p14:creationId xmlns:p14="http://schemas.microsoft.com/office/powerpoint/2010/main" val="1002011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A97F7-90E9-E618-ACC3-599DDA7FD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6D679AB-947E-81B6-B0F5-E6DC737818D0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7D7484-114B-F99D-209D-8A0CAEA791E9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A969C2-40B9-0BA6-266B-86CC989D9A44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Review Crucial &amp; Suitable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97CE5A-2498-9CB5-C5FD-AC303EFEF0EC}"/>
              </a:ext>
            </a:extLst>
          </p:cNvPr>
          <p:cNvSpPr>
            <a:spLocks noGrp="1"/>
          </p:cNvSpPr>
          <p:nvPr/>
        </p:nvSpPr>
        <p:spPr>
          <a:xfrm>
            <a:off x="1373478" y="1115350"/>
            <a:ext cx="7886700" cy="517207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To review:</a:t>
            </a:r>
          </a:p>
          <a:p>
            <a:r>
              <a:rPr lang="en-US" b="1" dirty="0"/>
              <a:t>Crucial Range </a:t>
            </a:r>
            <a:r>
              <a:rPr lang="en-US" dirty="0"/>
              <a:t>– Areas </a:t>
            </a:r>
            <a:r>
              <a:rPr lang="en-US" u="sng" dirty="0"/>
              <a:t>Designated by WGFD</a:t>
            </a:r>
            <a:r>
              <a:rPr lang="en-US" dirty="0"/>
              <a:t> as crucial to the species populations survival – primarily in winter. Not all resources within these designated areas are crucial to the specific species.</a:t>
            </a:r>
          </a:p>
          <a:p>
            <a:r>
              <a:rPr lang="en-US" b="1" dirty="0"/>
              <a:t>Suitable Habitat </a:t>
            </a:r>
            <a:r>
              <a:rPr lang="en-US" dirty="0"/>
              <a:t>–Species specific layers identifying areas that likely contain resources for a specific species in winter. Layers c</a:t>
            </a:r>
            <a:r>
              <a:rPr lang="en-US" u="sng" dirty="0"/>
              <a:t>reated for each Focal Species</a:t>
            </a:r>
            <a:r>
              <a:rPr lang="en-US" dirty="0"/>
              <a:t> and used in the creation of Teton County’s Tiered NRO.</a:t>
            </a:r>
          </a:p>
          <a:p>
            <a:r>
              <a:rPr lang="en-US" dirty="0"/>
              <a:t>Overlay - The </a:t>
            </a:r>
            <a:r>
              <a:rPr lang="en-US" b="1" dirty="0"/>
              <a:t>refinement</a:t>
            </a:r>
            <a:r>
              <a:rPr lang="en-US" dirty="0"/>
              <a:t> of crucial range with suitable habitat, identifies areas within the designated crucial range that provide the natural resources needed for species during the most crucial times of the year – typically winter and spring.</a:t>
            </a:r>
          </a:p>
        </p:txBody>
      </p:sp>
    </p:spTree>
    <p:extLst>
      <p:ext uri="{BB962C8B-B14F-4D97-AF65-F5344CB8AC3E}">
        <p14:creationId xmlns:p14="http://schemas.microsoft.com/office/powerpoint/2010/main" val="3761316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B38A2-A70A-513A-4957-F4C0F1118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7A59741-975C-6DF5-F4F9-35BA31EE260D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B43E78-D2A5-5176-162E-F0F0E414E4DC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109C57-98BA-BA21-D65D-C6F7A55257CF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Review Crucial &amp; Suitable</a:t>
            </a:r>
          </a:p>
          <a:p>
            <a:pPr algn="ctr"/>
            <a:r>
              <a:rPr lang="en-US" dirty="0"/>
              <a:t>Landscape View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AB4BCC6F-DE29-F4A6-F9FF-8DC62B84B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538" y="1098603"/>
            <a:ext cx="6220079" cy="542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55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CDDDF-F457-1EC2-160D-191B01DAB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DFC2B8F-FDB5-22BE-2AA7-CAB40A4C61E1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36A759-ECB6-7BBE-C2AE-DE6DD5D59602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27F3D7-9AA0-F320-F6A3-9A2621409735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Natural Resources Setbacks and Fencing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316A2F3-78F1-C27D-2783-85D7E073C71D}"/>
              </a:ext>
            </a:extLst>
          </p:cNvPr>
          <p:cNvSpPr txBox="1"/>
          <p:nvPr/>
        </p:nvSpPr>
        <p:spPr>
          <a:xfrm>
            <a:off x="539364" y="1582340"/>
            <a:ext cx="37851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Landowner acknowledges through the checklist with any supporting materials that: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No Natural Resources requiring setbacks are present on the property.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No fencing is being proposed</a:t>
            </a:r>
          </a:p>
          <a:p>
            <a:endParaRPr lang="en-US" dirty="0"/>
          </a:p>
          <a:p>
            <a:r>
              <a:rPr lang="en-US" b="1" dirty="0"/>
              <a:t>An additional item: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Landowner added a note that there is a wildlife crossing located within ½ mile. No adjustments are needed because no fencing is proposed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23CB0B6-402F-A032-C968-FA7ABC40A65A}"/>
              </a:ext>
            </a:extLst>
          </p:cNvPr>
          <p:cNvSpPr txBox="1"/>
          <p:nvPr/>
        </p:nvSpPr>
        <p:spPr>
          <a:xfrm>
            <a:off x="6482920" y="1305239"/>
            <a:ext cx="3308764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737905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845EBE53-FC54-4BFD-9AA9-D7F9B8C75D52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DF69B4-D097-42E2-AA77-84CEAC4DED67}"/>
              </a:ext>
            </a:extLst>
          </p:cNvPr>
          <p:cNvSpPr/>
          <p:nvPr/>
        </p:nvSpPr>
        <p:spPr>
          <a:xfrm>
            <a:off x="7426372" y="216331"/>
            <a:ext cx="2899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Background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E597AD0-4DBE-7104-2DDB-1B84B37E8F8C}"/>
              </a:ext>
            </a:extLst>
          </p:cNvPr>
          <p:cNvSpPr txBox="1">
            <a:spLocks/>
          </p:cNvSpPr>
          <p:nvPr/>
        </p:nvSpPr>
        <p:spPr>
          <a:xfrm>
            <a:off x="-1" y="837127"/>
            <a:ext cx="8049297" cy="580454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Comprehensive Plan common values – Chapter 1 Ecosystem Stewardship (Policies 1.1.a Focal Species and 1.1.b. Wildlife)</a:t>
            </a:r>
          </a:p>
          <a:p>
            <a:endParaRPr lang="en-US" dirty="0"/>
          </a:p>
          <a:p>
            <a:pPr>
              <a:defRPr/>
            </a:pPr>
            <a:r>
              <a:rPr lang="en-US" dirty="0"/>
              <a:t>3 sections in the Land Development Regulations regulate Natural Resources</a:t>
            </a:r>
          </a:p>
          <a:p>
            <a:pPr lvl="2">
              <a:defRPr/>
            </a:pPr>
            <a:r>
              <a:rPr lang="en-US" dirty="0"/>
              <a:t>5.1 General Environmental Standards</a:t>
            </a:r>
          </a:p>
          <a:p>
            <a:pPr lvl="2">
              <a:defRPr/>
            </a:pPr>
            <a:r>
              <a:rPr lang="en-US" dirty="0"/>
              <a:t>5.2 Environmental Standards Applicable in Specific Areas</a:t>
            </a:r>
          </a:p>
          <a:p>
            <a:pPr lvl="2">
              <a:defRPr/>
            </a:pPr>
            <a:r>
              <a:rPr lang="en-US" dirty="0"/>
              <a:t>8.2 Common Procedural Standards (Environmental Analysis procedures)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6321CF-E3C8-E8F2-C972-784C7E256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938" y="3389441"/>
            <a:ext cx="2956887" cy="3407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1A020E-3FEE-FB27-597E-D2DEB1D24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383" y="1088803"/>
            <a:ext cx="4338888" cy="2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75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EA5C6-F02A-D386-8E75-3F2B8D60D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1D04FC2B-B59D-9835-C2E3-6123A5C9436C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0E386C-C1F4-4CE1-BED5-C373077EEA8A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89B1EE-1318-1047-9A58-2F93C09B8F6A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General Site Conditions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B94CD-D79D-CE07-2AB3-2751B52B2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94" y="1332805"/>
            <a:ext cx="3923357" cy="5192877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6B65A32F-6916-5231-F2A3-991830AAA6F0}"/>
              </a:ext>
            </a:extLst>
          </p:cNvPr>
          <p:cNvSpPr txBox="1"/>
          <p:nvPr/>
        </p:nvSpPr>
        <p:spPr>
          <a:xfrm>
            <a:off x="6196189" y="1217054"/>
            <a:ext cx="3308764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1102666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96FC8-11B3-E631-DC0B-50EC23FAD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B10187B9-35B3-FC70-49A8-37610C4FE106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68456B-EB6A-45FF-172B-F1249C31ACB8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4FFD5C1-22E7-CF7D-7232-83A6B9409970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General Site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EBFD5-BBBF-5E39-BD97-0FF9A678D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76" y="1201207"/>
            <a:ext cx="4032402" cy="5324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85901-9DF8-0A7A-BD0C-53C21CD1CEA1}"/>
              </a:ext>
            </a:extLst>
          </p:cNvPr>
          <p:cNvSpPr txBox="1"/>
          <p:nvPr/>
        </p:nvSpPr>
        <p:spPr>
          <a:xfrm>
            <a:off x="6379766" y="1469702"/>
            <a:ext cx="34635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Slope and Mule Deer Suitable Habitat/ Crucial Range 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 this example, there is significant overlap between slope regulations and the areas on the property identified as mule deer suitable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Both slope regulations and mule deer suitable habitats inform the location of development</a:t>
            </a:r>
          </a:p>
        </p:txBody>
      </p:sp>
    </p:spTree>
    <p:extLst>
      <p:ext uri="{BB962C8B-B14F-4D97-AF65-F5344CB8AC3E}">
        <p14:creationId xmlns:p14="http://schemas.microsoft.com/office/powerpoint/2010/main" val="3929738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E517C-9CE5-514C-F356-7C1A67834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3BC5EAC8-C65E-A230-2067-A9F00DFC45D2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EC4308-B223-DB65-A9CF-916DD62F4544}"/>
              </a:ext>
            </a:extLst>
          </p:cNvPr>
          <p:cNvSpPr/>
          <p:nvPr/>
        </p:nvSpPr>
        <p:spPr>
          <a:xfrm>
            <a:off x="7426372" y="216331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Base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9871A3-94F3-97C7-1CC7-B75692D1B725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Desktop Checklist Documentation P. 55 of Packet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E3384-5CF9-68A6-FB32-18C3AF0E8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040" y="1217053"/>
            <a:ext cx="6493965" cy="2774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D9A17E-4051-F7F8-CB53-644D7E3C6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629" y="4017356"/>
            <a:ext cx="4290651" cy="269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82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38329-1A77-2314-E362-3722266B3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496F3C5-7E40-D531-F7CD-BC4088C0D31D}"/>
              </a:ext>
            </a:extLst>
          </p:cNvPr>
          <p:cNvSpPr txBox="1">
            <a:spLocks/>
          </p:cNvSpPr>
          <p:nvPr/>
        </p:nvSpPr>
        <p:spPr>
          <a:xfrm>
            <a:off x="315531" y="1055752"/>
            <a:ext cx="11391364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dirty="0"/>
              <a:t>MID TIER EXAMPLE</a:t>
            </a:r>
          </a:p>
          <a:p>
            <a:pPr marL="0" indent="0" algn="ctr">
              <a:buNone/>
            </a:pPr>
            <a:r>
              <a:rPr lang="en-US" sz="4400" dirty="0"/>
              <a:t>ENVIRONMENTAL REVIEW DOCUMENTATION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163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C9F66-7ED5-6067-10DB-38381BCD5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40B16CC6-114E-8897-92E2-E93EFD165D03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4A979D7B-1134-FAFA-D858-16AD861D33A9}"/>
              </a:ext>
            </a:extLst>
          </p:cNvPr>
          <p:cNvSpPr txBox="1"/>
          <p:nvPr/>
        </p:nvSpPr>
        <p:spPr>
          <a:xfrm>
            <a:off x="206994" y="959555"/>
            <a:ext cx="261518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Process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E8EFA-D589-D7D9-973C-EC44C6883C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61529" b="26250"/>
          <a:stretch/>
        </p:blipFill>
        <p:spPr>
          <a:xfrm>
            <a:off x="2729201" y="0"/>
            <a:ext cx="2252373" cy="627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E9553E-7247-8796-EFF3-3A5FCE74A2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41" t="57122" r="38083"/>
          <a:stretch/>
        </p:blipFill>
        <p:spPr>
          <a:xfrm>
            <a:off x="5375430" y="1384101"/>
            <a:ext cx="2165949" cy="39403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BFDF1B-CA47-037A-DAB3-CA12AF51A503}"/>
              </a:ext>
            </a:extLst>
          </p:cNvPr>
          <p:cNvSpPr/>
          <p:nvPr/>
        </p:nvSpPr>
        <p:spPr>
          <a:xfrm>
            <a:off x="4572650" y="180620"/>
            <a:ext cx="1423162" cy="49628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BAB2F7D9-5C6E-6E44-3740-AE34CEA6AE26}"/>
              </a:ext>
            </a:extLst>
          </p:cNvPr>
          <p:cNvSpPr/>
          <p:nvPr/>
        </p:nvSpPr>
        <p:spPr>
          <a:xfrm rot="16200000" flipV="1">
            <a:off x="3855984" y="3389582"/>
            <a:ext cx="3647604" cy="850830"/>
          </a:xfrm>
          <a:prstGeom prst="bent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05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8ECD2-FCB5-C71F-53E9-390F4CFD4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E299A5C3-DC9F-3652-3288-02C96429B24C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2C2B30-90EA-F41C-8481-E15FF76C5AD9}"/>
              </a:ext>
            </a:extLst>
          </p:cNvPr>
          <p:cNvSpPr/>
          <p:nvPr/>
        </p:nvSpPr>
        <p:spPr>
          <a:xfrm>
            <a:off x="7426372" y="216331"/>
            <a:ext cx="2105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Mid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935B68-9220-5EAC-847D-C3948F2D28A8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Property Location:  Both Mid and High Tiers within property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B3EBA-75AD-0BAB-5590-F4A356FA9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40" y="1447370"/>
            <a:ext cx="3873441" cy="5078312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CEBE927E-CA5E-AE92-102E-CAADD728C18E}"/>
              </a:ext>
            </a:extLst>
          </p:cNvPr>
          <p:cNvSpPr txBox="1"/>
          <p:nvPr/>
        </p:nvSpPr>
        <p:spPr>
          <a:xfrm>
            <a:off x="5613596" y="1108785"/>
            <a:ext cx="3308764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ENVIRONMENTAL REVIEW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30259179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612B8-C309-426C-456E-66B95ABC3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341FE5C8-0C5A-C75D-6C58-C1D7DCFB8752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50F014-22C9-0330-F53B-C4F0B6023A5B}"/>
              </a:ext>
            </a:extLst>
          </p:cNvPr>
          <p:cNvSpPr/>
          <p:nvPr/>
        </p:nvSpPr>
        <p:spPr>
          <a:xfrm>
            <a:off x="7426372" y="216331"/>
            <a:ext cx="2105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Mid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18397B-C469-DC65-AD01-4CDA63B27EF5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Natural Resources Present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D4A0D-CB4D-F69E-F4F1-C564D9B25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42" y="1298084"/>
            <a:ext cx="4001762" cy="522759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CF7C399E-A690-E089-A796-3BC1F85EDBDA}"/>
              </a:ext>
            </a:extLst>
          </p:cNvPr>
          <p:cNvSpPr txBox="1"/>
          <p:nvPr/>
        </p:nvSpPr>
        <p:spPr>
          <a:xfrm>
            <a:off x="5549201" y="1166740"/>
            <a:ext cx="3652754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ENVIRONMENTAL REVIEW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651469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F91D6-B5E2-7901-226B-6FC4E6540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C74FC819-5615-65CC-0C8C-B0954E53D132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AC0D31-65DC-2BD3-3280-12E8ABCD0AD7}"/>
              </a:ext>
            </a:extLst>
          </p:cNvPr>
          <p:cNvSpPr/>
          <p:nvPr/>
        </p:nvSpPr>
        <p:spPr>
          <a:xfrm>
            <a:off x="7426372" y="216331"/>
            <a:ext cx="2105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Mid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90544A-1236-7F3A-4ED9-6549BEBA631A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Natural Resources NOT Present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48C4427-2AEB-AAAB-4A05-2E27E86B4C13}"/>
              </a:ext>
            </a:extLst>
          </p:cNvPr>
          <p:cNvSpPr txBox="1"/>
          <p:nvPr/>
        </p:nvSpPr>
        <p:spPr>
          <a:xfrm>
            <a:off x="968111" y="1427899"/>
            <a:ext cx="51278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Consultant acknowledges through Environmental Review, with supporting materials, that none of the following are present on the property: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3FC1C6F-3093-E929-44A2-5CD138B200F1}"/>
              </a:ext>
            </a:extLst>
          </p:cNvPr>
          <p:cNvSpPr txBox="1"/>
          <p:nvPr/>
        </p:nvSpPr>
        <p:spPr>
          <a:xfrm>
            <a:off x="8478903" y="1070149"/>
            <a:ext cx="3308764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ENVIRONMENTAL REVIEW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1962680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D82CE-E06C-4AFC-3B04-486A5E805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3B2FD809-E6A0-6E8F-EF57-CA0C29A5CA1A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DB88BB-4C7F-BE19-4AC2-281EF188756F}"/>
              </a:ext>
            </a:extLst>
          </p:cNvPr>
          <p:cNvSpPr/>
          <p:nvPr/>
        </p:nvSpPr>
        <p:spPr>
          <a:xfrm>
            <a:off x="7426372" y="216331"/>
            <a:ext cx="2105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Mid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D082C5-CCE5-3650-7965-79922E8523D9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Vegetative Cover Types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8FE89-A709-293F-8FCB-5698D69B4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56" y="1217054"/>
            <a:ext cx="4163006" cy="563006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B924BF02-4B20-0D17-6476-6B67F7F0DD18}"/>
              </a:ext>
            </a:extLst>
          </p:cNvPr>
          <p:cNvSpPr txBox="1"/>
          <p:nvPr/>
        </p:nvSpPr>
        <p:spPr>
          <a:xfrm>
            <a:off x="5671551" y="1083027"/>
            <a:ext cx="3308764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ENVIRONMENTAL REVIEW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15444575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E0D91-0596-31E9-A3A9-4E75D8A4C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AE8ED767-85BD-14D8-6396-EF172CBB926C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A74B81-A992-E2A9-620F-AD48AD96EF5A}"/>
              </a:ext>
            </a:extLst>
          </p:cNvPr>
          <p:cNvSpPr/>
          <p:nvPr/>
        </p:nvSpPr>
        <p:spPr>
          <a:xfrm>
            <a:off x="7426372" y="216331"/>
            <a:ext cx="2105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Mid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F7A85C6-3A85-7379-948D-0DCD7C0EDA28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Crucial &amp; Suitable Habitat</a:t>
            </a:r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3D8B85AF-A5A1-A4CC-21FB-8FEC25D74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95" y="1086369"/>
            <a:ext cx="4053078" cy="311404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B75044C5-75D1-ADE0-A0F7-F7745448B055}"/>
              </a:ext>
            </a:extLst>
          </p:cNvPr>
          <p:cNvSpPr txBox="1"/>
          <p:nvPr/>
        </p:nvSpPr>
        <p:spPr>
          <a:xfrm>
            <a:off x="453278" y="4200409"/>
            <a:ext cx="5155099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Moose</a:t>
            </a:r>
            <a:r>
              <a:rPr lang="en-US" sz="1600" dirty="0"/>
              <a:t> – Possibility of aspen use in transitional times but unlikely in winter</a:t>
            </a:r>
          </a:p>
          <a:p>
            <a:r>
              <a:rPr lang="en-US" sz="1600" b="1" dirty="0"/>
              <a:t>Elk</a:t>
            </a:r>
            <a:r>
              <a:rPr lang="en-US" sz="1600" dirty="0"/>
              <a:t> - Possibility of grasses use in transitional times but unlikely in winter</a:t>
            </a:r>
          </a:p>
          <a:p>
            <a:r>
              <a:rPr lang="en-US" sz="1600" b="1" dirty="0"/>
              <a:t>Mule Deer </a:t>
            </a:r>
            <a:r>
              <a:rPr lang="en-US" sz="1600" dirty="0"/>
              <a:t>– While Crucial Range is designed, suitable habitat is not present therefore, may move through but unlikely to be present at most crucial times</a:t>
            </a:r>
          </a:p>
          <a:p>
            <a:r>
              <a:rPr lang="en-US" sz="1600" b="1" dirty="0"/>
              <a:t>Wildlife Movement </a:t>
            </a:r>
            <a:r>
              <a:rPr lang="en-US" sz="1600" dirty="0"/>
              <a:t>– No designated corridors present.</a:t>
            </a:r>
          </a:p>
          <a:p>
            <a:r>
              <a:rPr lang="en-US" sz="1600" dirty="0"/>
              <a:t>Wildlife </a:t>
            </a:r>
            <a:r>
              <a:rPr lang="en-US" sz="1600" i="1" dirty="0"/>
              <a:t>movement</a:t>
            </a:r>
            <a:r>
              <a:rPr lang="en-US" sz="1600" dirty="0"/>
              <a:t> likely, wildlife natural resources needed during crucial times not likely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A651A42-CDA8-F55D-492C-A61ADF0A668A}"/>
              </a:ext>
            </a:extLst>
          </p:cNvPr>
          <p:cNvSpPr txBox="1"/>
          <p:nvPr/>
        </p:nvSpPr>
        <p:spPr>
          <a:xfrm>
            <a:off x="6019279" y="1086369"/>
            <a:ext cx="3308764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ENVIRONMENTAL REVIEW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D20E1264-2202-EFA8-27D9-DEA803784AA5}"/>
              </a:ext>
            </a:extLst>
          </p:cNvPr>
          <p:cNvSpPr txBox="1"/>
          <p:nvPr/>
        </p:nvSpPr>
        <p:spPr>
          <a:xfrm>
            <a:off x="9738945" y="1624764"/>
            <a:ext cx="2289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ER would include maps and table displaying this information</a:t>
            </a:r>
          </a:p>
        </p:txBody>
      </p:sp>
    </p:spTree>
    <p:extLst>
      <p:ext uri="{BB962C8B-B14F-4D97-AF65-F5344CB8AC3E}">
        <p14:creationId xmlns:p14="http://schemas.microsoft.com/office/powerpoint/2010/main" val="148668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38D23-D5F4-97F1-8C55-F88EB1920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154FC2C8-3848-E979-461C-0CD627EF0FCF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EA4A0A-D0F0-4060-F7E9-5B5EC360FFF1}"/>
              </a:ext>
            </a:extLst>
          </p:cNvPr>
          <p:cNvSpPr/>
          <p:nvPr/>
        </p:nvSpPr>
        <p:spPr>
          <a:xfrm>
            <a:off x="7426372" y="216331"/>
            <a:ext cx="2899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Background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8E081C3-8C93-2339-FD58-D9CD5C1D8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923925"/>
            <a:ext cx="8458200" cy="4351338"/>
          </a:xfrm>
        </p:spPr>
        <p:txBody>
          <a:bodyPr>
            <a:normAutofit/>
          </a:bodyPr>
          <a:lstStyle/>
          <a:p>
            <a:r>
              <a:rPr lang="en-US" sz="3200" b="1" dirty="0"/>
              <a:t>2012</a:t>
            </a:r>
            <a:r>
              <a:rPr lang="en-US" sz="3200" dirty="0"/>
              <a:t> - Comp Plan Directive 1.1.a</a:t>
            </a:r>
          </a:p>
          <a:p>
            <a:r>
              <a:rPr lang="en-US" sz="3200" dirty="0"/>
              <a:t>1994 NRO and Tiered NRO are a LANDSCAPE level tools.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302CB61-BE4A-92B8-5B1F-6AEA9479C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345" y="2286880"/>
            <a:ext cx="6849279" cy="435478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490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47C7F-EC01-184A-B95E-B42404032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42EA4D4-0C08-B32D-5F55-FCF6A6841B8C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7D5542-70B6-E86F-F22C-A5286CD8E6F5}"/>
              </a:ext>
            </a:extLst>
          </p:cNvPr>
          <p:cNvSpPr/>
          <p:nvPr/>
        </p:nvSpPr>
        <p:spPr>
          <a:xfrm>
            <a:off x="7426372" y="216331"/>
            <a:ext cx="2105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Mid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02EBC4-2FEE-1970-F7A6-6969548AB79D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Natural Resources Setbacks and Fencing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9C707-F6B2-B512-9CFD-759E943B6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396911"/>
            <a:ext cx="3950550" cy="5364945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316A2F3-78F1-C27D-2783-85D7E073C71D}"/>
              </a:ext>
            </a:extLst>
          </p:cNvPr>
          <p:cNvSpPr txBox="1"/>
          <p:nvPr/>
        </p:nvSpPr>
        <p:spPr>
          <a:xfrm>
            <a:off x="650932" y="4438799"/>
            <a:ext cx="423175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Natural Resource Setbacks – 100 ft Pond </a:t>
            </a:r>
          </a:p>
          <a:p>
            <a:r>
              <a:rPr lang="en-US" dirty="0"/>
              <a:t>No Fencing proposed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923CB0B6-402F-A032-C968-FA7ABC40A65A}"/>
              </a:ext>
            </a:extLst>
          </p:cNvPr>
          <p:cNvSpPr txBox="1"/>
          <p:nvPr/>
        </p:nvSpPr>
        <p:spPr>
          <a:xfrm>
            <a:off x="5771990" y="1217054"/>
            <a:ext cx="3308764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ENVIRONMENTAL REVIEW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35792090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D97BF-5A30-4130-31C3-542E90950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E59B20B9-FC1A-E5E4-11B8-B989E819BE4A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E67697-FFC7-D7E4-55FD-53FF5528B7D6}"/>
              </a:ext>
            </a:extLst>
          </p:cNvPr>
          <p:cNvSpPr/>
          <p:nvPr/>
        </p:nvSpPr>
        <p:spPr>
          <a:xfrm>
            <a:off x="7426372" y="216331"/>
            <a:ext cx="2105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Mid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469470-70CC-62B3-78AE-B88DD364B6F9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General Site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9526B-5790-7FE5-51AC-5D133B03F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86" y="1093412"/>
            <a:ext cx="4010361" cy="550830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6B65A32F-6916-5231-F2A3-991830AAA6F0}"/>
              </a:ext>
            </a:extLst>
          </p:cNvPr>
          <p:cNvSpPr txBox="1"/>
          <p:nvPr/>
        </p:nvSpPr>
        <p:spPr>
          <a:xfrm>
            <a:off x="5967765" y="1217054"/>
            <a:ext cx="3308764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ENVIRONMENTAL REVIEW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30729401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9330A-344B-EC80-F3B1-5E901F582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9F2C8B2-B0D8-751F-2947-4076662E477B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D46248-6C9F-A9FC-5C1D-B44A43F1CA16}"/>
              </a:ext>
            </a:extLst>
          </p:cNvPr>
          <p:cNvSpPr/>
          <p:nvPr/>
        </p:nvSpPr>
        <p:spPr>
          <a:xfrm>
            <a:off x="7426372" y="216331"/>
            <a:ext cx="2105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Mid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2CC865-7DC5-5094-4DDD-951B52EA84BB}"/>
              </a:ext>
            </a:extLst>
          </p:cNvPr>
          <p:cNvSpPr>
            <a:spLocks noGrp="1"/>
          </p:cNvSpPr>
          <p:nvPr/>
        </p:nvSpPr>
        <p:spPr>
          <a:xfrm>
            <a:off x="-245902" y="-4760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Fragmentation</a:t>
            </a:r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9CA3E9C8-F1AF-BCDF-EED9-DFE278147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4" y="973836"/>
            <a:ext cx="8836207" cy="5509482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52AE40A6-5890-C7BD-9965-1149AE030817}"/>
              </a:ext>
            </a:extLst>
          </p:cNvPr>
          <p:cNvSpPr txBox="1"/>
          <p:nvPr/>
        </p:nvSpPr>
        <p:spPr>
          <a:xfrm>
            <a:off x="7433880" y="6503169"/>
            <a:ext cx="4627436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aseline="30000" dirty="0"/>
              <a:t>§</a:t>
            </a:r>
            <a:r>
              <a:rPr lang="en-US" sz="1200" dirty="0"/>
              <a:t> larger P/A indicate more edge and less interior habitat</a:t>
            </a:r>
          </a:p>
        </p:txBody>
      </p:sp>
    </p:spTree>
    <p:extLst>
      <p:ext uri="{BB962C8B-B14F-4D97-AF65-F5344CB8AC3E}">
        <p14:creationId xmlns:p14="http://schemas.microsoft.com/office/powerpoint/2010/main" val="1884171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31BA3-D7FB-24DE-9CB5-1B8FB70C3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A580B7C1-02F0-BB32-C90E-B76DA315298D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5503AED-5025-05D3-8A01-83AF0FDAF427}"/>
              </a:ext>
            </a:extLst>
          </p:cNvPr>
          <p:cNvSpPr txBox="1"/>
          <p:nvPr/>
        </p:nvSpPr>
        <p:spPr>
          <a:xfrm>
            <a:off x="206994" y="959555"/>
            <a:ext cx="2615184" cy="357020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Process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Proposing only development Area A provides a clear path to an 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Proposing Area A </a:t>
            </a:r>
            <a:r>
              <a:rPr lang="en-US" sz="1600" i="1" dirty="0"/>
              <a:t>and</a:t>
            </a:r>
            <a:r>
              <a:rPr lang="en-US" sz="1600" dirty="0"/>
              <a:t> Area B areas combined: Depends on specifics and may be resolved by a discussion at the Pre-App Conference displaying avoidance and minimization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8FFB65-1719-9746-C337-A203CAF7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61529" b="26250"/>
          <a:stretch/>
        </p:blipFill>
        <p:spPr>
          <a:xfrm>
            <a:off x="2729201" y="0"/>
            <a:ext cx="2252373" cy="627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71E86-8B4D-47AE-E649-2F96045A5C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41" t="57122" r="38083"/>
          <a:stretch/>
        </p:blipFill>
        <p:spPr>
          <a:xfrm>
            <a:off x="5375430" y="1384101"/>
            <a:ext cx="2165949" cy="39403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231752-16E3-754A-BD08-FBFB3BA44FA4}"/>
              </a:ext>
            </a:extLst>
          </p:cNvPr>
          <p:cNvSpPr/>
          <p:nvPr/>
        </p:nvSpPr>
        <p:spPr>
          <a:xfrm>
            <a:off x="4572650" y="180620"/>
            <a:ext cx="1423162" cy="49628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B194F1F7-E10C-3982-7443-2B6C40EF9D63}"/>
              </a:ext>
            </a:extLst>
          </p:cNvPr>
          <p:cNvSpPr/>
          <p:nvPr/>
        </p:nvSpPr>
        <p:spPr>
          <a:xfrm rot="16200000" flipV="1">
            <a:off x="3855984" y="3389582"/>
            <a:ext cx="3647604" cy="850830"/>
          </a:xfrm>
          <a:prstGeom prst="bent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262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D1B86-5446-C0FA-5A4E-C872B4464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9E90AC6-F849-BA45-E2F7-1762CE44B4A9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1D925C2-CDCA-2CC2-CFE5-B971800C2F2B}"/>
              </a:ext>
            </a:extLst>
          </p:cNvPr>
          <p:cNvSpPr txBox="1"/>
          <p:nvPr/>
        </p:nvSpPr>
        <p:spPr>
          <a:xfrm>
            <a:off x="209001" y="1582340"/>
            <a:ext cx="2615184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Desire to display alternatives or disagreement with the Planning Director decision: The applicant may request to do an EA with Alternatives Analysis to display proposal and efforts to minimize impacts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D736F4-0931-60AF-A572-CF9BAA8DBB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275" t="57361"/>
          <a:stretch/>
        </p:blipFill>
        <p:spPr>
          <a:xfrm>
            <a:off x="5918149" y="1582340"/>
            <a:ext cx="3573429" cy="3532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197D95-4498-AA9B-AEDB-89C85DDC6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61529" b="26250"/>
          <a:stretch/>
        </p:blipFill>
        <p:spPr>
          <a:xfrm>
            <a:off x="2731970" y="38100"/>
            <a:ext cx="2252373" cy="62792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16453C-8705-12F7-954D-DF45D91CD236}"/>
              </a:ext>
            </a:extLst>
          </p:cNvPr>
          <p:cNvSpPr/>
          <p:nvPr/>
        </p:nvSpPr>
        <p:spPr>
          <a:xfrm>
            <a:off x="4575419" y="218720"/>
            <a:ext cx="1423162" cy="49628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Bent-Up 5">
            <a:extLst>
              <a:ext uri="{FF2B5EF4-FFF2-40B4-BE49-F238E27FC236}">
                <a16:creationId xmlns:a16="http://schemas.microsoft.com/office/drawing/2014/main" id="{9B5BADA4-436A-8683-0AB9-BAA3256A0CEB}"/>
              </a:ext>
            </a:extLst>
          </p:cNvPr>
          <p:cNvSpPr/>
          <p:nvPr/>
        </p:nvSpPr>
        <p:spPr>
          <a:xfrm rot="16200000" flipV="1">
            <a:off x="3858753" y="3427682"/>
            <a:ext cx="3647604" cy="850830"/>
          </a:xfrm>
          <a:prstGeom prst="bent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461852-19AF-64BE-055F-01EFFC136EF9}"/>
              </a:ext>
            </a:extLst>
          </p:cNvPr>
          <p:cNvSpPr/>
          <p:nvPr/>
        </p:nvSpPr>
        <p:spPr>
          <a:xfrm>
            <a:off x="5918149" y="3177733"/>
            <a:ext cx="1423162" cy="21438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54F692-7154-007A-88FD-1433F49AB0E0}"/>
              </a:ext>
            </a:extLst>
          </p:cNvPr>
          <p:cNvSpPr txBox="1"/>
          <p:nvPr/>
        </p:nvSpPr>
        <p:spPr>
          <a:xfrm>
            <a:off x="535899" y="570087"/>
            <a:ext cx="1961388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Process</a:t>
            </a:r>
          </a:p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28577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5C9FA-6B65-338D-F008-929771AD2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37C5A2A-36E3-CBC4-B9B1-12A3039E7651}"/>
              </a:ext>
            </a:extLst>
          </p:cNvPr>
          <p:cNvSpPr txBox="1">
            <a:spLocks/>
          </p:cNvSpPr>
          <p:nvPr/>
        </p:nvSpPr>
        <p:spPr>
          <a:xfrm>
            <a:off x="315531" y="1055752"/>
            <a:ext cx="11391364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dirty="0"/>
              <a:t>HIGH TIER EXAMPLE #1</a:t>
            </a:r>
          </a:p>
          <a:p>
            <a:pPr marL="0" indent="0" algn="ctr">
              <a:buNone/>
            </a:pPr>
            <a:r>
              <a:rPr lang="en-US" sz="4400" dirty="0"/>
              <a:t>ENVIRONMENTAL ASSESSMENT</a:t>
            </a:r>
          </a:p>
          <a:p>
            <a:pPr marL="0" indent="0" algn="ctr">
              <a:buNone/>
            </a:pPr>
            <a:r>
              <a:rPr lang="en-US" sz="4400" dirty="0"/>
              <a:t>DOCUMENTATION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1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024CA-9749-4F5C-E276-5C5B799B9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AA5DA4-B978-A925-878C-9B07D162FADB}"/>
              </a:ext>
            </a:extLst>
          </p:cNvPr>
          <p:cNvSpPr txBox="1"/>
          <p:nvPr/>
        </p:nvSpPr>
        <p:spPr>
          <a:xfrm>
            <a:off x="414549" y="776566"/>
            <a:ext cx="1961388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Process</a:t>
            </a:r>
          </a:p>
          <a:p>
            <a:pPr algn="ctr"/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8DE5F-3358-9CA4-51A4-029D017A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275" t="57361" b="24669"/>
          <a:stretch/>
        </p:blipFill>
        <p:spPr>
          <a:xfrm>
            <a:off x="5984824" y="1833608"/>
            <a:ext cx="3573429" cy="1488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2A59DC-4482-B874-6318-79B74CD5E0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61529" b="26250"/>
          <a:stretch/>
        </p:blipFill>
        <p:spPr>
          <a:xfrm>
            <a:off x="2798645" y="289367"/>
            <a:ext cx="2252373" cy="62792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84AFCB-4658-79BD-FCB3-9B84EB30F1A3}"/>
              </a:ext>
            </a:extLst>
          </p:cNvPr>
          <p:cNvSpPr/>
          <p:nvPr/>
        </p:nvSpPr>
        <p:spPr>
          <a:xfrm>
            <a:off x="4642094" y="469987"/>
            <a:ext cx="1423162" cy="49628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B2A60E97-559E-D88F-AB30-C8F58C08C0C5}"/>
              </a:ext>
            </a:extLst>
          </p:cNvPr>
          <p:cNvSpPr/>
          <p:nvPr/>
        </p:nvSpPr>
        <p:spPr>
          <a:xfrm rot="16200000" flipV="1">
            <a:off x="3816039" y="3669424"/>
            <a:ext cx="3647604" cy="850830"/>
          </a:xfrm>
          <a:prstGeom prst="bent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3255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2C44F-296E-D4D9-0C65-7B1A34DC0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369813FD-3CB0-482D-036F-89565C3330C5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F4DAFC-B19F-51E0-5087-8835BA4F36B5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587B93-D624-ADFC-7875-8229BBFB5431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Property Location: Mid &amp; High Tier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04D64-747D-5DFA-5585-CC58C78CC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21" y="1165758"/>
            <a:ext cx="4515400" cy="5692242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CEBE927E-CA5E-AE92-102E-CAADD728C18E}"/>
              </a:ext>
            </a:extLst>
          </p:cNvPr>
          <p:cNvSpPr txBox="1"/>
          <p:nvPr/>
        </p:nvSpPr>
        <p:spPr>
          <a:xfrm>
            <a:off x="5771990" y="1217054"/>
            <a:ext cx="3308764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ENVIRONMENTAL ASSESSMENT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19645702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3166A-463C-9EB3-1541-F7717BE3B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AD7946DA-209A-3F72-E766-C5FC8FAF4D80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0CC61-13D2-B68C-F0DB-521FE45E2FE6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549BFA-46F6-0EEF-F23B-E06153F8A1B4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Natural Resources Present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6FECC-BE48-9481-40D4-B7FD8C798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19" y="1094731"/>
            <a:ext cx="4461351" cy="5763269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F7C399E-A690-E089-A796-3BC1F85EDBDA}"/>
              </a:ext>
            </a:extLst>
          </p:cNvPr>
          <p:cNvSpPr txBox="1"/>
          <p:nvPr/>
        </p:nvSpPr>
        <p:spPr>
          <a:xfrm>
            <a:off x="6450722" y="1217054"/>
            <a:ext cx="3308764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ENVIRONMENTAL ASSESSMENT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7320056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2A798-C8BD-CE08-89D2-D1929440B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35C18E6A-912C-9C6D-D37A-E3C8485B1746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13197F-94D9-C3EE-BE47-74C5CA66D497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89594A-D131-B2F4-924E-2B53DD4B3F44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Vegetative Cover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B2469-3D0C-D22A-C17A-C05775ACF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1" y="1101072"/>
            <a:ext cx="4454626" cy="564753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8740AE82-1E17-A5A5-15C7-9DBE31748460}"/>
              </a:ext>
            </a:extLst>
          </p:cNvPr>
          <p:cNvSpPr txBox="1"/>
          <p:nvPr/>
        </p:nvSpPr>
        <p:spPr>
          <a:xfrm>
            <a:off x="6196189" y="1153861"/>
            <a:ext cx="3308764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ENVIRONMENTAL ASSESSMENT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1233996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963A4A-955F-3C08-2141-F42AA3DEE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324" y="72328"/>
            <a:ext cx="5705084" cy="6360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5C7640-3D3F-13B8-DAF2-1226D59B7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92" y="193573"/>
            <a:ext cx="5143850" cy="59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615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8ACE9-2BE6-8B47-D7E9-849F6C1EF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1AC3CB6-BB8D-D119-9010-2568094F2A7F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2F7240-924D-35E7-835F-F0BA0753BAF4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F0088F-B697-F259-122B-3E5C3DB0849E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Natural Resources Present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5343F-3259-99BF-F29E-21767C13A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01" y="1217054"/>
            <a:ext cx="4280893" cy="559677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3FC1C6F-3093-E929-44A2-5CD138B200F1}"/>
              </a:ext>
            </a:extLst>
          </p:cNvPr>
          <p:cNvSpPr txBox="1"/>
          <p:nvPr/>
        </p:nvSpPr>
        <p:spPr>
          <a:xfrm>
            <a:off x="8595054" y="1217054"/>
            <a:ext cx="3308764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B48C4427-2AEB-AAAB-4A05-2E27E86B4C13}"/>
              </a:ext>
            </a:extLst>
          </p:cNvPr>
          <p:cNvSpPr txBox="1"/>
          <p:nvPr/>
        </p:nvSpPr>
        <p:spPr>
          <a:xfrm>
            <a:off x="4844652" y="3675673"/>
            <a:ext cx="3211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</p:txBody>
      </p:sp>
    </p:spTree>
    <p:extLst>
      <p:ext uri="{BB962C8B-B14F-4D97-AF65-F5344CB8AC3E}">
        <p14:creationId xmlns:p14="http://schemas.microsoft.com/office/powerpoint/2010/main" val="11028595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442A4-6270-28C3-F1B9-85047E869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369573C5-DED9-4598-CD3E-E499977C41E9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5F49F7-8877-0E0A-06D5-A32588D06F23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D1C8FB-6D05-18BB-6C26-25E9E693AAAD}"/>
              </a:ext>
            </a:extLst>
          </p:cNvPr>
          <p:cNvSpPr>
            <a:spLocks noGrp="1"/>
          </p:cNvSpPr>
          <p:nvPr/>
        </p:nvSpPr>
        <p:spPr>
          <a:xfrm>
            <a:off x="0" y="5320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Vegetative Cover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DACB5-D08A-8D06-DBF4-8030328BC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54" y="985772"/>
            <a:ext cx="4207716" cy="5819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24BF02-4B20-0D17-6476-6B67F7F0DD18}"/>
              </a:ext>
            </a:extLst>
          </p:cNvPr>
          <p:cNvSpPr txBox="1"/>
          <p:nvPr/>
        </p:nvSpPr>
        <p:spPr>
          <a:xfrm>
            <a:off x="6357324" y="1202208"/>
            <a:ext cx="3308764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16800159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61A72-C905-5DBF-8576-842204F53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22B9EAD-41F8-6522-9E32-6422DED848C1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A42609-CCBF-8C06-7950-94BB642B9F42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579F93-CB3D-D0DE-3EC8-9356887E998F}"/>
              </a:ext>
            </a:extLst>
          </p:cNvPr>
          <p:cNvSpPr>
            <a:spLocks noGrp="1"/>
          </p:cNvSpPr>
          <p:nvPr/>
        </p:nvSpPr>
        <p:spPr>
          <a:xfrm>
            <a:off x="0" y="5320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Crucial &amp; Suitable Habitat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C060D1-AA59-F976-7023-199B337E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31" y="937944"/>
            <a:ext cx="4056455" cy="5313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E6F33C-71E6-52F6-F55C-6B4DC8AB9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812" y="937944"/>
            <a:ext cx="4122873" cy="5313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946AFA-27FE-06D3-869A-04B11161E21A}"/>
              </a:ext>
            </a:extLst>
          </p:cNvPr>
          <p:cNvSpPr txBox="1"/>
          <p:nvPr/>
        </p:nvSpPr>
        <p:spPr>
          <a:xfrm>
            <a:off x="2429259" y="6158460"/>
            <a:ext cx="5456416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 WGFD Designated Wildlife Corridors or Mule Deer Crucial Seasonal Range present on the property</a:t>
            </a:r>
          </a:p>
        </p:txBody>
      </p:sp>
    </p:spTree>
    <p:extLst>
      <p:ext uri="{BB962C8B-B14F-4D97-AF65-F5344CB8AC3E}">
        <p14:creationId xmlns:p14="http://schemas.microsoft.com/office/powerpoint/2010/main" val="37136943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68D33-11EF-F854-82E3-86CCC0495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0517CDF-E0E7-E297-E077-C9EA9880A891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1DEC55-8393-07E0-D8B0-C9FE8FB68DAF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E4142F-B101-0AFF-F1F8-72FF70BE8CDD}"/>
              </a:ext>
            </a:extLst>
          </p:cNvPr>
          <p:cNvSpPr>
            <a:spLocks noGrp="1"/>
          </p:cNvSpPr>
          <p:nvPr/>
        </p:nvSpPr>
        <p:spPr>
          <a:xfrm>
            <a:off x="0" y="5320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Natural Resources Setbacks and Fencing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B5E2E-6A13-D476-97B8-EDAD0443F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67" y="1185743"/>
            <a:ext cx="3901778" cy="5297883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923CB0B6-402F-A032-C968-FA7ABC40A65A}"/>
              </a:ext>
            </a:extLst>
          </p:cNvPr>
          <p:cNvSpPr txBox="1"/>
          <p:nvPr/>
        </p:nvSpPr>
        <p:spPr>
          <a:xfrm>
            <a:off x="5587838" y="1189795"/>
            <a:ext cx="3308764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22456656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D065D-17C0-093B-CDB5-A9CD33D1A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ADA286C-F7A9-481F-4425-8C17985AF9CF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3BF4CB-94AD-6629-031B-506DB194D2D6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209FFB-C5D8-4786-3B9E-D30911CA3A13}"/>
              </a:ext>
            </a:extLst>
          </p:cNvPr>
          <p:cNvSpPr>
            <a:spLocks noGrp="1"/>
          </p:cNvSpPr>
          <p:nvPr/>
        </p:nvSpPr>
        <p:spPr>
          <a:xfrm>
            <a:off x="0" y="5320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General Site Conditions &amp; Setbacks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E757F-2F41-24A8-5457-D82154D9A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11" y="1123635"/>
            <a:ext cx="4177927" cy="5538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E9C954-EED2-E0CF-0F16-9AEC0B077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191" y="2131086"/>
            <a:ext cx="1697617" cy="25958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B65A32F-6916-5231-F2A3-991830AAA6F0}"/>
              </a:ext>
            </a:extLst>
          </p:cNvPr>
          <p:cNvSpPr txBox="1"/>
          <p:nvPr/>
        </p:nvSpPr>
        <p:spPr>
          <a:xfrm>
            <a:off x="8067021" y="1369633"/>
            <a:ext cx="3308764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Proposed Development</a:t>
            </a:r>
          </a:p>
        </p:txBody>
      </p:sp>
    </p:spTree>
    <p:extLst>
      <p:ext uri="{BB962C8B-B14F-4D97-AF65-F5344CB8AC3E}">
        <p14:creationId xmlns:p14="http://schemas.microsoft.com/office/powerpoint/2010/main" val="2843959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65C9B-BAD7-A518-893E-E841A040A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5DF3225-D2B1-DC89-6988-45CFFFA8D1F3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F2D201-E76A-B285-76F4-5ED1BA0023EB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C350F2-7135-3D04-08D6-9D481D21810B}"/>
              </a:ext>
            </a:extLst>
          </p:cNvPr>
          <p:cNvSpPr>
            <a:spLocks noGrp="1"/>
          </p:cNvSpPr>
          <p:nvPr/>
        </p:nvSpPr>
        <p:spPr>
          <a:xfrm>
            <a:off x="0" y="5320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Fragmentation</a:t>
            </a:r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B3E04287-31FC-1405-B945-ED8742007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66" y="995266"/>
            <a:ext cx="10182856" cy="5357287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52AE40A6-5890-C7BD-9965-1149AE030817}"/>
              </a:ext>
            </a:extLst>
          </p:cNvPr>
          <p:cNvSpPr txBox="1"/>
          <p:nvPr/>
        </p:nvSpPr>
        <p:spPr>
          <a:xfrm>
            <a:off x="8417337" y="6400381"/>
            <a:ext cx="366903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aseline="30000" dirty="0"/>
              <a:t>§</a:t>
            </a:r>
            <a:r>
              <a:rPr lang="en-US" sz="1200" dirty="0"/>
              <a:t> larger P/A indicate more edge and less interior habitat</a:t>
            </a:r>
          </a:p>
        </p:txBody>
      </p:sp>
    </p:spTree>
    <p:extLst>
      <p:ext uri="{BB962C8B-B14F-4D97-AF65-F5344CB8AC3E}">
        <p14:creationId xmlns:p14="http://schemas.microsoft.com/office/powerpoint/2010/main" val="8622198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5C9FA-6B65-338D-F008-929771AD2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37C5A2A-36E3-CBC4-B9B1-12A3039E7651}"/>
              </a:ext>
            </a:extLst>
          </p:cNvPr>
          <p:cNvSpPr txBox="1">
            <a:spLocks/>
          </p:cNvSpPr>
          <p:nvPr/>
        </p:nvSpPr>
        <p:spPr>
          <a:xfrm>
            <a:off x="315531" y="1055752"/>
            <a:ext cx="11391364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dirty="0"/>
              <a:t>HIGH TIER EXAMPLE # 2</a:t>
            </a:r>
          </a:p>
          <a:p>
            <a:pPr marL="0" indent="0" algn="ctr">
              <a:buNone/>
            </a:pPr>
            <a:r>
              <a:rPr lang="en-US" sz="4400" dirty="0"/>
              <a:t>ENVIRONMENTAL ASSESSMENT</a:t>
            </a:r>
          </a:p>
          <a:p>
            <a:pPr marL="0" indent="0" algn="ctr">
              <a:buNone/>
            </a:pPr>
            <a:r>
              <a:rPr lang="en-US" sz="4400" dirty="0"/>
              <a:t>DOCUMENTATION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3637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2C44F-296E-D4D9-0C65-7B1A34DC0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369813FD-3CB0-482D-036F-89565C3330C5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F4DAFC-B19F-51E0-5087-8835BA4F36B5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587B93-D624-ADFC-7875-8229BBFB5431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Property Location: High Tier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EBE927E-CA5E-AE92-102E-CAADD728C18E}"/>
              </a:ext>
            </a:extLst>
          </p:cNvPr>
          <p:cNvSpPr txBox="1"/>
          <p:nvPr/>
        </p:nvSpPr>
        <p:spPr>
          <a:xfrm>
            <a:off x="7539712" y="1217053"/>
            <a:ext cx="3308764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ENVIRONMENTAL ASSESSMENT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0F0DE2-83D8-425E-E59F-CC97C3D45D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320" b="8034"/>
          <a:stretch/>
        </p:blipFill>
        <p:spPr>
          <a:xfrm>
            <a:off x="504826" y="1210992"/>
            <a:ext cx="5008652" cy="535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733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442A4-6270-28C3-F1B9-85047E869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369573C5-DED9-4598-CD3E-E499977C41E9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5F49F7-8877-0E0A-06D5-A32588D06F23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D1C8FB-6D05-18BB-6C26-25E9E693AAAD}"/>
              </a:ext>
            </a:extLst>
          </p:cNvPr>
          <p:cNvSpPr>
            <a:spLocks noGrp="1"/>
          </p:cNvSpPr>
          <p:nvPr/>
        </p:nvSpPr>
        <p:spPr>
          <a:xfrm>
            <a:off x="0" y="5320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Vegetative Cover Types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4BF02-4B20-0D17-6476-6B67F7F0DD18}"/>
              </a:ext>
            </a:extLst>
          </p:cNvPr>
          <p:cNvSpPr txBox="1"/>
          <p:nvPr/>
        </p:nvSpPr>
        <p:spPr>
          <a:xfrm>
            <a:off x="8205174" y="1262703"/>
            <a:ext cx="3308764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05D5C-588F-7313-8355-8027027B7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51" t="4992" r="7526" b="8217"/>
          <a:stretch/>
        </p:blipFill>
        <p:spPr>
          <a:xfrm>
            <a:off x="545608" y="851584"/>
            <a:ext cx="5267325" cy="547346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A6B9DAD-3B93-9B97-FD78-C68D1DC653C7}"/>
              </a:ext>
            </a:extLst>
          </p:cNvPr>
          <p:cNvSpPr/>
          <p:nvPr/>
        </p:nvSpPr>
        <p:spPr>
          <a:xfrm rot="19852109">
            <a:off x="2827604" y="2788521"/>
            <a:ext cx="2546981" cy="3625627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E1797-8E8B-792C-4C4D-E6F7E6627B9E}"/>
              </a:ext>
            </a:extLst>
          </p:cNvPr>
          <p:cNvSpPr txBox="1"/>
          <p:nvPr/>
        </p:nvSpPr>
        <p:spPr>
          <a:xfrm>
            <a:off x="6096000" y="4402323"/>
            <a:ext cx="1931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Willow or other shrub component </a:t>
            </a:r>
          </a:p>
        </p:txBody>
      </p:sp>
    </p:spTree>
    <p:extLst>
      <p:ext uri="{BB962C8B-B14F-4D97-AF65-F5344CB8AC3E}">
        <p14:creationId xmlns:p14="http://schemas.microsoft.com/office/powerpoint/2010/main" val="2263072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3166A-463C-9EB3-1541-F7717BE3B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AD7946DA-209A-3F72-E766-C5FC8FAF4D80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0CC61-13D2-B68C-F0DB-521FE45E2FE6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549BFA-46F6-0EEF-F23B-E06153F8A1B4}"/>
              </a:ext>
            </a:extLst>
          </p:cNvPr>
          <p:cNvSpPr>
            <a:spLocks noGrp="1"/>
          </p:cNvSpPr>
          <p:nvPr/>
        </p:nvSpPr>
        <p:spPr>
          <a:xfrm>
            <a:off x="53393" y="33231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Natural Resources Present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82B8D7-AF88-1571-EDE0-C5B5AF3226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59" t="4537" r="3578" b="2242"/>
          <a:stretch/>
        </p:blipFill>
        <p:spPr>
          <a:xfrm>
            <a:off x="584664" y="1217054"/>
            <a:ext cx="4972050" cy="5390493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CE61D61A-9F69-0CC4-F7D3-AB57E3BD455C}"/>
              </a:ext>
            </a:extLst>
          </p:cNvPr>
          <p:cNvSpPr txBox="1"/>
          <p:nvPr/>
        </p:nvSpPr>
        <p:spPr>
          <a:xfrm>
            <a:off x="8595054" y="1217054"/>
            <a:ext cx="3308764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 SUMMARY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NRO Tier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Waterbodies &amp; Wetlands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Special Federal Species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Trumpeter Swan Nesting &amp; Winter Habitat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Bald Eagle Nesting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Vegetative Cover Types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Fragmentation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Crucial Range and TC Focal Species Suitable Habitat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WGFD Designated Wildlife Corridors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Setbacks/ Buffers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Wildlife Friendly Fencing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Property Setbacks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Proposed Development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6EAF1-A01D-6A6F-0B6C-2D70206042BC}"/>
              </a:ext>
            </a:extLst>
          </p:cNvPr>
          <p:cNvSpPr txBox="1"/>
          <p:nvPr/>
        </p:nvSpPr>
        <p:spPr>
          <a:xfrm>
            <a:off x="6212111" y="2118026"/>
            <a:ext cx="242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Visual Check For Sign of Swans &amp; Eagles</a:t>
            </a:r>
          </a:p>
        </p:txBody>
      </p:sp>
    </p:spTree>
    <p:extLst>
      <p:ext uri="{BB962C8B-B14F-4D97-AF65-F5344CB8AC3E}">
        <p14:creationId xmlns:p14="http://schemas.microsoft.com/office/powerpoint/2010/main" val="1459268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19CE2-BD2D-59E6-9958-45A1DD59A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481DA-12C5-CCDF-2DDA-B65E9C91B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was the tiered map created? 	</a:t>
            </a:r>
          </a:p>
          <a:p>
            <a:pPr lvl="1"/>
            <a:r>
              <a:rPr lang="en-US" dirty="0"/>
              <a:t>Presenter: Megan Smith EcoConnect  </a:t>
            </a:r>
          </a:p>
        </p:txBody>
      </p:sp>
    </p:spTree>
    <p:extLst>
      <p:ext uri="{BB962C8B-B14F-4D97-AF65-F5344CB8AC3E}">
        <p14:creationId xmlns:p14="http://schemas.microsoft.com/office/powerpoint/2010/main" val="38280144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61A72-C905-5DBF-8576-842204F53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22B9EAD-41F8-6522-9E32-6422DED848C1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A42609-CCBF-8C06-7950-94BB642B9F42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579F93-CB3D-D0DE-3EC8-9356887E998F}"/>
              </a:ext>
            </a:extLst>
          </p:cNvPr>
          <p:cNvSpPr>
            <a:spLocks noGrp="1"/>
          </p:cNvSpPr>
          <p:nvPr/>
        </p:nvSpPr>
        <p:spPr>
          <a:xfrm>
            <a:off x="0" y="5320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Crucial &amp; Suitable Habitat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42344-0170-905F-81B8-961A526DC9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44" t="3172" r="5769" b="5100"/>
          <a:stretch/>
        </p:blipFill>
        <p:spPr>
          <a:xfrm>
            <a:off x="523322" y="958982"/>
            <a:ext cx="5057775" cy="552264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7B61668-9F8F-B86D-930D-30E746981C9A}"/>
              </a:ext>
            </a:extLst>
          </p:cNvPr>
          <p:cNvGraphicFramePr>
            <a:graphicFrameLocks noGrp="1"/>
          </p:cNvGraphicFramePr>
          <p:nvPr/>
        </p:nvGraphicFramePr>
        <p:xfrm>
          <a:off x="5934076" y="1357841"/>
          <a:ext cx="5892798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2174">
                  <a:extLst>
                    <a:ext uri="{9D8B030D-6E8A-4147-A177-3AD203B41FA5}">
                      <a16:colId xmlns:a16="http://schemas.microsoft.com/office/drawing/2014/main" val="2370499974"/>
                    </a:ext>
                  </a:extLst>
                </a:gridCol>
                <a:gridCol w="1766358">
                  <a:extLst>
                    <a:ext uri="{9D8B030D-6E8A-4147-A177-3AD203B41FA5}">
                      <a16:colId xmlns:a16="http://schemas.microsoft.com/office/drawing/2014/main" val="3880303835"/>
                    </a:ext>
                  </a:extLst>
                </a:gridCol>
                <a:gridCol w="1964266">
                  <a:extLst>
                    <a:ext uri="{9D8B030D-6E8A-4147-A177-3AD203B41FA5}">
                      <a16:colId xmlns:a16="http://schemas.microsoft.com/office/drawing/2014/main" val="773902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Species 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On Property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In Vicinity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526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Mule Deer Crucial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565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Mule Deer Suitable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 (shrubs)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 (aspen)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57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Elk Crucial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605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Elk Suitable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31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Moose Crucial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681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Moose Suitable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 (shrubs)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108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6942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95F0149-1930-E845-F719-2FBCC9D8ED23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36AE22-F8A6-5BBE-8B4A-1DDC5C4E92DA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BE1E04-FF2B-2B97-659E-91823A41CE26}"/>
              </a:ext>
            </a:extLst>
          </p:cNvPr>
          <p:cNvSpPr>
            <a:spLocks noGrp="1"/>
          </p:cNvSpPr>
          <p:nvPr/>
        </p:nvSpPr>
        <p:spPr>
          <a:xfrm>
            <a:off x="0" y="5320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Wildlife Movement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86E1A-9673-EB9D-62F1-7E242B977F65}"/>
              </a:ext>
            </a:extLst>
          </p:cNvPr>
          <p:cNvSpPr txBox="1"/>
          <p:nvPr/>
        </p:nvSpPr>
        <p:spPr>
          <a:xfrm>
            <a:off x="1202796" y="1362075"/>
            <a:ext cx="99867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Wildlife crossing w/in ½ mi of the property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/>
              <a:t>Property converting from agricultural operation to residential development – prioritize wildlife friendly fencing regulations 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Movement corridor showing East/ West direction of travel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/>
              <a:t>Prioritize development design that is clustered and prioritizes unhindered east/ west direction of travel with line of sight and ample space from development </a:t>
            </a:r>
          </a:p>
        </p:txBody>
      </p:sp>
    </p:spTree>
    <p:extLst>
      <p:ext uri="{BB962C8B-B14F-4D97-AF65-F5344CB8AC3E}">
        <p14:creationId xmlns:p14="http://schemas.microsoft.com/office/powerpoint/2010/main" val="36284733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65C9B-BAD7-A518-893E-E841A040A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5DF3225-D2B1-DC89-6988-45CFFFA8D1F3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F2D201-E76A-B285-76F4-5ED1BA0023EB}"/>
              </a:ext>
            </a:extLst>
          </p:cNvPr>
          <p:cNvSpPr/>
          <p:nvPr/>
        </p:nvSpPr>
        <p:spPr>
          <a:xfrm>
            <a:off x="7426372" y="216331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High Tier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C350F2-7135-3D04-08D6-9D481D21810B}"/>
              </a:ext>
            </a:extLst>
          </p:cNvPr>
          <p:cNvSpPr>
            <a:spLocks noGrp="1"/>
          </p:cNvSpPr>
          <p:nvPr/>
        </p:nvSpPr>
        <p:spPr>
          <a:xfrm>
            <a:off x="0" y="53208"/>
            <a:ext cx="5812933" cy="8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Fragmentation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9238AC-CB2F-A24B-9513-F45DDDFA1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08" y="890318"/>
            <a:ext cx="5582568" cy="56082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E58F75-9D21-FBB5-D64D-4E2FDD202E15}"/>
              </a:ext>
            </a:extLst>
          </p:cNvPr>
          <p:cNvSpPr/>
          <p:nvPr/>
        </p:nvSpPr>
        <p:spPr>
          <a:xfrm>
            <a:off x="2987874" y="2031167"/>
            <a:ext cx="838200" cy="295275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360624-0443-451B-C025-40ABE93A4C97}"/>
              </a:ext>
            </a:extLst>
          </p:cNvPr>
          <p:cNvSpPr/>
          <p:nvPr/>
        </p:nvSpPr>
        <p:spPr>
          <a:xfrm rot="5400000">
            <a:off x="2583757" y="2065087"/>
            <a:ext cx="390526" cy="295275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9992E7-CB33-1783-20BD-91121D21BB21}"/>
              </a:ext>
            </a:extLst>
          </p:cNvPr>
          <p:cNvSpPr/>
          <p:nvPr/>
        </p:nvSpPr>
        <p:spPr>
          <a:xfrm rot="5400000">
            <a:off x="3259336" y="3786379"/>
            <a:ext cx="838200" cy="295275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AFC0BE-50C7-B9E4-A9E4-3D9352081897}"/>
              </a:ext>
            </a:extLst>
          </p:cNvPr>
          <p:cNvSpPr/>
          <p:nvPr/>
        </p:nvSpPr>
        <p:spPr>
          <a:xfrm rot="14522530">
            <a:off x="3249057" y="5226427"/>
            <a:ext cx="2049902" cy="120568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0F5E6B-9BFE-F77B-9913-800D285491CA}"/>
              </a:ext>
            </a:extLst>
          </p:cNvPr>
          <p:cNvSpPr/>
          <p:nvPr/>
        </p:nvSpPr>
        <p:spPr>
          <a:xfrm rot="17751920">
            <a:off x="2025533" y="5211449"/>
            <a:ext cx="2049902" cy="120568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2F265D-EF2F-77FB-BF8F-D6E2319BD511}"/>
              </a:ext>
            </a:extLst>
          </p:cNvPr>
          <p:cNvSpPr/>
          <p:nvPr/>
        </p:nvSpPr>
        <p:spPr>
          <a:xfrm>
            <a:off x="3826073" y="2092289"/>
            <a:ext cx="2108001" cy="1270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260DE1-C8B3-D9AF-A388-E41FA137ED7B}"/>
              </a:ext>
            </a:extLst>
          </p:cNvPr>
          <p:cNvSpPr txBox="1"/>
          <p:nvPr/>
        </p:nvSpPr>
        <p:spPr>
          <a:xfrm>
            <a:off x="6898380" y="937944"/>
            <a:ext cx="47815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Suggestions: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Centralize development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neighbor’s development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Avoid shrub cover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Leave southern portion, including shrub cover, open to wildlife movement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Cluster building locations</a:t>
            </a:r>
            <a:br>
              <a:rPr lang="en-US" sz="2800" dirty="0"/>
            </a:br>
            <a:endParaRPr lang="en-US" sz="2800" dirty="0"/>
          </a:p>
          <a:p>
            <a:r>
              <a:rPr lang="en-US" sz="2800" u="sng" dirty="0"/>
              <a:t>Goal:</a:t>
            </a:r>
            <a:r>
              <a:rPr lang="en-US" sz="2800" dirty="0"/>
              <a:t> maintain intact habitat, lessen edge, buffer waterways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F24D7C-7BBA-2E76-A1CF-A253A2EC29E1}"/>
              </a:ext>
            </a:extLst>
          </p:cNvPr>
          <p:cNvSpPr/>
          <p:nvPr/>
        </p:nvSpPr>
        <p:spPr>
          <a:xfrm rot="5400000">
            <a:off x="3246834" y="2807191"/>
            <a:ext cx="838200" cy="295275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53A5DC-411F-D49D-051F-61B63615A622}"/>
              </a:ext>
            </a:extLst>
          </p:cNvPr>
          <p:cNvSpPr/>
          <p:nvPr/>
        </p:nvSpPr>
        <p:spPr>
          <a:xfrm rot="10800000">
            <a:off x="4807776" y="2008169"/>
            <a:ext cx="838200" cy="295275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94C973-D3BC-55DF-B028-CDC2192C11DF}"/>
              </a:ext>
            </a:extLst>
          </p:cNvPr>
          <p:cNvSpPr/>
          <p:nvPr/>
        </p:nvSpPr>
        <p:spPr>
          <a:xfrm>
            <a:off x="5645976" y="2106066"/>
            <a:ext cx="299340" cy="127035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FCBB-D037-B381-CD0F-271090841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E5306B3-BE2F-1734-3D21-0C7D7A7AD8D6}"/>
              </a:ext>
            </a:extLst>
          </p:cNvPr>
          <p:cNvSpPr/>
          <p:nvPr/>
        </p:nvSpPr>
        <p:spPr>
          <a:xfrm rot="10800000">
            <a:off x="6532368" y="142049"/>
            <a:ext cx="5580212" cy="785508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EAD905-18ED-C44D-F832-A17A9570C1FD}"/>
              </a:ext>
            </a:extLst>
          </p:cNvPr>
          <p:cNvSpPr/>
          <p:nvPr/>
        </p:nvSpPr>
        <p:spPr>
          <a:xfrm>
            <a:off x="7018151" y="334748"/>
            <a:ext cx="4894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C4F24"/>
                </a:solidFill>
                <a:ea typeface="+mj-ea"/>
                <a:cs typeface="+mj-cs"/>
              </a:rPr>
              <a:t>Existing NRO vs Proposed Tiers</a:t>
            </a:r>
            <a:endParaRPr lang="en-US" sz="2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ED899D-F606-B2F5-F823-FBD36AC55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3772"/>
            <a:ext cx="10972800" cy="4525963"/>
          </a:xfrm>
        </p:spPr>
        <p:txBody>
          <a:bodyPr/>
          <a:lstStyle/>
          <a:p>
            <a:pPr marL="514350" lvl="1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914400" lvl="2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What are the primary differences between the current 1994 NRO and the proposed tiered system?</a:t>
            </a:r>
          </a:p>
          <a:p>
            <a:pPr lvl="1"/>
            <a:r>
              <a:rPr lang="en-US" dirty="0">
                <a:uFill>
                  <a:solidFill>
                    <a:schemeClr val="bg1"/>
                  </a:solidFill>
                </a:uFill>
              </a:rPr>
              <a:t>Presenter: Ryan Hostetter </a:t>
            </a: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6683556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E0464-4B92-11D7-C790-E8C426D79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3D06B6F-49A8-4573-EB96-91252FDAF992}"/>
              </a:ext>
            </a:extLst>
          </p:cNvPr>
          <p:cNvSpPr/>
          <p:nvPr/>
        </p:nvSpPr>
        <p:spPr>
          <a:xfrm rot="10800000">
            <a:off x="6532368" y="142049"/>
            <a:ext cx="5580212" cy="785508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4AB76-9662-D149-0D10-EB14F3EB27AD}"/>
              </a:ext>
            </a:extLst>
          </p:cNvPr>
          <p:cNvSpPr/>
          <p:nvPr/>
        </p:nvSpPr>
        <p:spPr>
          <a:xfrm>
            <a:off x="7018151" y="334748"/>
            <a:ext cx="4894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C4F24"/>
                </a:solidFill>
                <a:ea typeface="+mj-ea"/>
                <a:cs typeface="+mj-cs"/>
              </a:rPr>
              <a:t>Existing NRO vs Proposed Tiers</a:t>
            </a:r>
            <a:endParaRPr lang="en-US" sz="2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01FE4B-950E-E0FE-36FF-FEF2739F2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2153" y="1050668"/>
            <a:ext cx="9206985" cy="4905811"/>
          </a:xfrm>
          <a:solidFill>
            <a:schemeClr val="bg2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DE0642-DD95-F94F-974C-2F224949711F}"/>
              </a:ext>
            </a:extLst>
          </p:cNvPr>
          <p:cNvSpPr/>
          <p:nvPr/>
        </p:nvSpPr>
        <p:spPr>
          <a:xfrm>
            <a:off x="3953814" y="4166315"/>
            <a:ext cx="173865" cy="3155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583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FAA6D-29DA-F105-B526-D43AA4E80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E974BE8C-5359-0EF8-20D6-A319D7A97B9B}"/>
              </a:ext>
            </a:extLst>
          </p:cNvPr>
          <p:cNvSpPr/>
          <p:nvPr/>
        </p:nvSpPr>
        <p:spPr>
          <a:xfrm rot="10800000">
            <a:off x="6532368" y="142049"/>
            <a:ext cx="5580212" cy="785508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83AE32-23C2-25A8-6C57-4008A7CA08D0}"/>
              </a:ext>
            </a:extLst>
          </p:cNvPr>
          <p:cNvSpPr/>
          <p:nvPr/>
        </p:nvSpPr>
        <p:spPr>
          <a:xfrm>
            <a:off x="7018151" y="334748"/>
            <a:ext cx="4894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C4F24"/>
                </a:solidFill>
                <a:ea typeface="+mj-ea"/>
                <a:cs typeface="+mj-cs"/>
              </a:rPr>
              <a:t>Existing NRO vs Proposed Tiers</a:t>
            </a:r>
            <a:endParaRPr lang="en-US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F2700B-6E57-A692-7606-60FD13C60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0142" y="997857"/>
            <a:ext cx="7972600" cy="5591893"/>
          </a:xfr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2922712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7AB58-4286-07E1-F0FF-CDE8A1E1D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92B48D50-E343-82D6-7650-AB3986C1C1D8}"/>
              </a:ext>
            </a:extLst>
          </p:cNvPr>
          <p:cNvSpPr/>
          <p:nvPr/>
        </p:nvSpPr>
        <p:spPr>
          <a:xfrm rot="10800000">
            <a:off x="6532368" y="142049"/>
            <a:ext cx="5580212" cy="785508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6B0948-A2E8-8AF0-D61F-7ED28A2CDA43}"/>
              </a:ext>
            </a:extLst>
          </p:cNvPr>
          <p:cNvSpPr/>
          <p:nvPr/>
        </p:nvSpPr>
        <p:spPr>
          <a:xfrm>
            <a:off x="7018151" y="334748"/>
            <a:ext cx="4894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C4F24"/>
                </a:solidFill>
                <a:ea typeface="+mj-ea"/>
                <a:cs typeface="+mj-cs"/>
              </a:rPr>
              <a:t>Existing NRO vs Proposed Tiers</a:t>
            </a:r>
            <a:endParaRPr lang="en-US" sz="2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C1FAE75-4100-53E3-1C9F-D3B4C9146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767" y="1385802"/>
            <a:ext cx="10452871" cy="2482255"/>
          </a:xfrm>
        </p:spPr>
      </p:pic>
    </p:spTree>
    <p:extLst>
      <p:ext uri="{BB962C8B-B14F-4D97-AF65-F5344CB8AC3E}">
        <p14:creationId xmlns:p14="http://schemas.microsoft.com/office/powerpoint/2010/main" val="22292305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62919-542C-EB13-9D0F-82E1267D2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155BA2E3-9A28-27F5-7C9D-07175B77B828}"/>
              </a:ext>
            </a:extLst>
          </p:cNvPr>
          <p:cNvSpPr/>
          <p:nvPr/>
        </p:nvSpPr>
        <p:spPr>
          <a:xfrm rot="10800000">
            <a:off x="6532368" y="142049"/>
            <a:ext cx="5580212" cy="785508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043E57-9767-16DE-8CF3-170791DB2440}"/>
              </a:ext>
            </a:extLst>
          </p:cNvPr>
          <p:cNvSpPr/>
          <p:nvPr/>
        </p:nvSpPr>
        <p:spPr>
          <a:xfrm>
            <a:off x="7018151" y="334748"/>
            <a:ext cx="4894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C4F24"/>
                </a:solidFill>
                <a:ea typeface="+mj-ea"/>
                <a:cs typeface="+mj-cs"/>
              </a:rPr>
              <a:t>Existing NRO vs Proposed Tiers</a:t>
            </a:r>
            <a:endParaRPr lang="en-US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207C9C-AD8E-2BF1-C6D5-151135345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5981" y="967469"/>
            <a:ext cx="7007334" cy="5580212"/>
          </a:xfr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8370584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323CF-0D84-20CA-3C76-35AE2BE89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C97C973-C543-CDA7-20E5-DA0ECF0C5BC7}"/>
              </a:ext>
            </a:extLst>
          </p:cNvPr>
          <p:cNvSpPr/>
          <p:nvPr/>
        </p:nvSpPr>
        <p:spPr>
          <a:xfrm rot="10800000">
            <a:off x="6532368" y="142049"/>
            <a:ext cx="5580212" cy="785508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D95DE4-F4C8-8A84-DC48-9A51E6E707E7}"/>
              </a:ext>
            </a:extLst>
          </p:cNvPr>
          <p:cNvSpPr/>
          <p:nvPr/>
        </p:nvSpPr>
        <p:spPr>
          <a:xfrm>
            <a:off x="7018151" y="334748"/>
            <a:ext cx="4894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C4F24"/>
                </a:solidFill>
                <a:ea typeface="+mj-ea"/>
                <a:cs typeface="+mj-cs"/>
              </a:rPr>
              <a:t>Waterbody &amp; Wetland Setbacks</a:t>
            </a:r>
            <a:endParaRPr lang="en-US" sz="2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0C1A9D-D7AB-0D9C-9383-3A93294AC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28481"/>
            <a:ext cx="10972800" cy="4525963"/>
          </a:xfrm>
        </p:spPr>
        <p:txBody>
          <a:bodyPr/>
          <a:lstStyle/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Sec. 5.1.1. Waterbody and Wetland Setbacks </a:t>
            </a:r>
          </a:p>
          <a:p>
            <a:pPr marL="514350" lvl="1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914400" lvl="2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5555006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AE991-F314-5B71-DEB9-CFCB3BDD6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68243254-CA82-3522-324B-493423C1713C}"/>
              </a:ext>
            </a:extLst>
          </p:cNvPr>
          <p:cNvSpPr/>
          <p:nvPr/>
        </p:nvSpPr>
        <p:spPr>
          <a:xfrm rot="10800000">
            <a:off x="6532368" y="142049"/>
            <a:ext cx="5580212" cy="785508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DEC75A-C32D-CAC5-A4B1-78AA58BA1F1A}"/>
              </a:ext>
            </a:extLst>
          </p:cNvPr>
          <p:cNvSpPr/>
          <p:nvPr/>
        </p:nvSpPr>
        <p:spPr>
          <a:xfrm>
            <a:off x="7018151" y="334748"/>
            <a:ext cx="4894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C4F24"/>
                </a:solidFill>
                <a:ea typeface="+mj-ea"/>
                <a:cs typeface="+mj-cs"/>
              </a:rPr>
              <a:t>Waterbody &amp; Wetland Setbacks</a:t>
            </a:r>
            <a:endParaRPr lang="en-US" sz="2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2938AD-0A32-93E3-AC0E-42F9BB944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14458"/>
            <a:ext cx="10972800" cy="4525963"/>
          </a:xfrm>
        </p:spPr>
        <p:txBody>
          <a:bodyPr/>
          <a:lstStyle/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2018 Draft received stakeholder input</a:t>
            </a:r>
          </a:p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Some edits proposed, although not a full overhaul</a:t>
            </a:r>
          </a:p>
          <a:p>
            <a:pPr lvl="1"/>
            <a:r>
              <a:rPr lang="en-US" dirty="0">
                <a:uFill>
                  <a:solidFill>
                    <a:schemeClr val="bg1"/>
                  </a:solidFill>
                </a:uFill>
              </a:rPr>
              <a:t>River and Wetland setback buffer distance </a:t>
            </a:r>
            <a:r>
              <a:rPr lang="en-US" u="sng" dirty="0">
                <a:uFill>
                  <a:solidFill>
                    <a:schemeClr val="bg1"/>
                  </a:solidFill>
                </a:uFill>
              </a:rPr>
              <a:t>unchanged in draft</a:t>
            </a:r>
          </a:p>
          <a:p>
            <a:pPr lvl="1"/>
            <a:r>
              <a:rPr lang="en-US" dirty="0">
                <a:uFill>
                  <a:solidFill>
                    <a:schemeClr val="bg1"/>
                  </a:solidFill>
                </a:uFill>
              </a:rPr>
              <a:t>Streams:</a:t>
            </a:r>
          </a:p>
          <a:p>
            <a:pPr lvl="2"/>
            <a:r>
              <a:rPr lang="en-US" dirty="0">
                <a:uFill>
                  <a:solidFill>
                    <a:schemeClr val="bg1"/>
                  </a:solidFill>
                </a:uFill>
              </a:rPr>
              <a:t>Revised for </a:t>
            </a:r>
            <a:r>
              <a:rPr lang="en-US" b="1" u="sng" dirty="0">
                <a:uFill>
                  <a:solidFill>
                    <a:schemeClr val="bg1"/>
                  </a:solidFill>
                </a:uFill>
              </a:rPr>
              <a:t>consistency &amp; predictability </a:t>
            </a:r>
            <a:r>
              <a:rPr lang="en-US" dirty="0">
                <a:uFill>
                  <a:solidFill>
                    <a:schemeClr val="bg1"/>
                  </a:solidFill>
                </a:uFill>
              </a:rPr>
              <a:t>–  change to 100 feet</a:t>
            </a:r>
          </a:p>
          <a:p>
            <a:pPr lvl="2"/>
            <a:r>
              <a:rPr lang="en-US" dirty="0">
                <a:uFill>
                  <a:solidFill>
                    <a:schemeClr val="bg1"/>
                  </a:solidFill>
                </a:uFill>
              </a:rPr>
              <a:t>Ephemeral – change to 30 feet (matching wetland)</a:t>
            </a:r>
          </a:p>
          <a:p>
            <a:pPr lvl="1"/>
            <a:r>
              <a:rPr lang="en-US" dirty="0">
                <a:uFill>
                  <a:solidFill>
                    <a:schemeClr val="bg1"/>
                  </a:solidFill>
                </a:uFill>
              </a:rPr>
              <a:t>Natural Lake/Pond – change to 100 feet</a:t>
            </a:r>
          </a:p>
          <a:p>
            <a:pPr lvl="1"/>
            <a:r>
              <a:rPr lang="en-US" dirty="0">
                <a:uFill>
                  <a:solidFill>
                    <a:schemeClr val="bg1"/>
                  </a:solidFill>
                </a:uFill>
              </a:rPr>
              <a:t>Additional Edits included:</a:t>
            </a:r>
          </a:p>
          <a:p>
            <a:pPr lvl="2"/>
            <a:r>
              <a:rPr lang="en-US" dirty="0">
                <a:uFill>
                  <a:solidFill>
                    <a:schemeClr val="bg1"/>
                  </a:solidFill>
                </a:uFill>
              </a:rPr>
              <a:t>Added definitions for clarity</a:t>
            </a:r>
          </a:p>
          <a:p>
            <a:pPr lvl="2"/>
            <a:r>
              <a:rPr lang="en-US" dirty="0">
                <a:uFill>
                  <a:solidFill>
                    <a:schemeClr val="bg1"/>
                  </a:solidFill>
                </a:uFill>
              </a:rPr>
              <a:t>Removal of 3 cfs requirement for stream</a:t>
            </a:r>
          </a:p>
          <a:p>
            <a:pPr marL="514350" lvl="1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914400" lvl="2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753301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845EBE53-FC54-4BFD-9AA9-D7F9B8C75D52}"/>
              </a:ext>
            </a:extLst>
          </p:cNvPr>
          <p:cNvSpPr/>
          <p:nvPr/>
        </p:nvSpPr>
        <p:spPr>
          <a:xfrm rot="10800000">
            <a:off x="6096000" y="4914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DF69B4-D097-42E2-AA77-84CEAC4DED67}"/>
              </a:ext>
            </a:extLst>
          </p:cNvPr>
          <p:cNvSpPr/>
          <p:nvPr/>
        </p:nvSpPr>
        <p:spPr>
          <a:xfrm>
            <a:off x="7651336" y="16959"/>
            <a:ext cx="2899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Background</a:t>
            </a:r>
            <a:endParaRPr lang="en-US" dirty="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DA8D886-13B1-6AC5-BC11-444B61E1ECD5}"/>
              </a:ext>
            </a:extLst>
          </p:cNvPr>
          <p:cNvSpPr txBox="1"/>
          <p:nvPr/>
        </p:nvSpPr>
        <p:spPr>
          <a:xfrm>
            <a:off x="439056" y="115443"/>
            <a:ext cx="424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CURRENT PROCESS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80ED5535-D32F-80DF-5E56-6B500F96BC1C}"/>
              </a:ext>
            </a:extLst>
          </p:cNvPr>
          <p:cNvSpPr txBox="1"/>
          <p:nvPr/>
        </p:nvSpPr>
        <p:spPr>
          <a:xfrm>
            <a:off x="703187" y="2429958"/>
            <a:ext cx="2395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In the NRO?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1A5CB75-0022-2354-3814-DF9F77CB6128}"/>
              </a:ext>
            </a:extLst>
          </p:cNvPr>
          <p:cNvSpPr/>
          <p:nvPr/>
        </p:nvSpPr>
        <p:spPr>
          <a:xfrm>
            <a:off x="2877269" y="2591796"/>
            <a:ext cx="1638300" cy="257175"/>
          </a:xfrm>
          <a:prstGeom prst="rightArrow">
            <a:avLst/>
          </a:prstGeom>
          <a:solidFill>
            <a:srgbClr val="7030A0"/>
          </a:solidFill>
          <a:ln>
            <a:solidFill>
              <a:srgbClr val="AC26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37DFD1F-9D20-B3F8-3C85-ECF8B4C853B7}"/>
              </a:ext>
            </a:extLst>
          </p:cNvPr>
          <p:cNvSpPr/>
          <p:nvPr/>
        </p:nvSpPr>
        <p:spPr>
          <a:xfrm rot="5400000">
            <a:off x="1160387" y="3198741"/>
            <a:ext cx="442913" cy="257175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2BA4A4C-DFD9-1265-1591-F515F85914FC}"/>
              </a:ext>
            </a:extLst>
          </p:cNvPr>
          <p:cNvSpPr txBox="1"/>
          <p:nvPr/>
        </p:nvSpPr>
        <p:spPr>
          <a:xfrm>
            <a:off x="3292796" y="2813484"/>
            <a:ext cx="807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YES</a:t>
            </a:r>
            <a:endParaRPr lang="en-US" sz="2800" dirty="0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1157A5AC-4DEC-B034-F49D-4923BC682F4A}"/>
              </a:ext>
            </a:extLst>
          </p:cNvPr>
          <p:cNvSpPr txBox="1"/>
          <p:nvPr/>
        </p:nvSpPr>
        <p:spPr>
          <a:xfrm>
            <a:off x="1466377" y="2976594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NO</a:t>
            </a:r>
            <a:endParaRPr lang="en-US" sz="2800" dirty="0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D550725-4E1A-4AC1-87BE-331EAFC4C9FE}"/>
              </a:ext>
            </a:extLst>
          </p:cNvPr>
          <p:cNvSpPr txBox="1"/>
          <p:nvPr/>
        </p:nvSpPr>
        <p:spPr>
          <a:xfrm>
            <a:off x="767481" y="3621172"/>
            <a:ext cx="3748088" cy="3046988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Complete</a:t>
            </a:r>
          </a:p>
          <a:p>
            <a:r>
              <a:rPr lang="en-US" sz="2400" u="sng" dirty="0"/>
              <a:t>Zoning Compliance Verification (ZCV) for Environmental Standards </a:t>
            </a:r>
          </a:p>
          <a:p>
            <a:r>
              <a:rPr lang="en-US" sz="2400" dirty="0"/>
              <a:t>inclusive 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Water, wetlands, Trumpeter Swans, Trout, Bald Eagles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6624A2-9CEC-7C6F-0A3E-D23BFD13D51C}"/>
              </a:ext>
            </a:extLst>
          </p:cNvPr>
          <p:cNvSpPr txBox="1"/>
          <p:nvPr/>
        </p:nvSpPr>
        <p:spPr>
          <a:xfrm>
            <a:off x="4753696" y="3024612"/>
            <a:ext cx="4610101" cy="3046988"/>
          </a:xfrm>
          <a:prstGeom prst="rect">
            <a:avLst/>
          </a:prstGeom>
          <a:solidFill>
            <a:schemeClr val="bg2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Complete</a:t>
            </a:r>
          </a:p>
          <a:p>
            <a:r>
              <a:rPr lang="en-US" sz="2400" u="sng" dirty="0"/>
              <a:t>Environmental Analysis (EA)</a:t>
            </a:r>
          </a:p>
          <a:p>
            <a:r>
              <a:rPr lang="en-US" sz="2400" dirty="0"/>
              <a:t>inclusive of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Topics from Div 5.1 &amp; 5.2</a:t>
            </a:r>
          </a:p>
          <a:p>
            <a:r>
              <a:rPr lang="en-US" sz="2400" dirty="0"/>
              <a:t>If Applicable: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Wetland Delineation (Aquatic Resources Inventory)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Alternatives Analysis</a:t>
            </a:r>
            <a:endParaRPr lang="en-US" sz="1600" dirty="0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465BEFC8-88C8-6724-6767-DAC46E447045}"/>
              </a:ext>
            </a:extLst>
          </p:cNvPr>
          <p:cNvSpPr txBox="1"/>
          <p:nvPr/>
        </p:nvSpPr>
        <p:spPr>
          <a:xfrm>
            <a:off x="712714" y="774358"/>
            <a:ext cx="8296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Div 5.1 applies to all properties in Teton County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Waterbodies &amp; Wetlands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09E096D-C3F9-BAEF-DBB1-5E4576C28D24}"/>
              </a:ext>
            </a:extLst>
          </p:cNvPr>
          <p:cNvSpPr/>
          <p:nvPr/>
        </p:nvSpPr>
        <p:spPr>
          <a:xfrm rot="5400000">
            <a:off x="1089455" y="2026208"/>
            <a:ext cx="584776" cy="2571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455457D6-13A8-F961-6C37-ADADE51E2197}"/>
              </a:ext>
            </a:extLst>
          </p:cNvPr>
          <p:cNvSpPr txBox="1"/>
          <p:nvPr/>
        </p:nvSpPr>
        <p:spPr>
          <a:xfrm>
            <a:off x="5484918" y="1454952"/>
            <a:ext cx="4738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Div 5.2 Applies to Properties</a:t>
            </a:r>
          </a:p>
          <a:p>
            <a:r>
              <a:rPr lang="en-US" sz="3200" dirty="0"/>
              <a:t>in the NRO</a:t>
            </a:r>
          </a:p>
        </p:txBody>
      </p:sp>
    </p:spTree>
    <p:extLst>
      <p:ext uri="{BB962C8B-B14F-4D97-AF65-F5344CB8AC3E}">
        <p14:creationId xmlns:p14="http://schemas.microsoft.com/office/powerpoint/2010/main" val="147590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9" grpId="0"/>
      <p:bldP spid="10" grpId="0"/>
      <p:bldP spid="12" grpId="0" animBg="1"/>
      <p:bldP spid="14" grpId="0" animBg="1"/>
      <p:bldP spid="16" grpId="0" animBg="1"/>
      <p:bldP spid="1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8CE78-CC19-4ABB-2A31-5106202DE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9944D31-AC34-611A-037E-8869C992F2FD}"/>
              </a:ext>
            </a:extLst>
          </p:cNvPr>
          <p:cNvSpPr/>
          <p:nvPr/>
        </p:nvSpPr>
        <p:spPr>
          <a:xfrm rot="10800000">
            <a:off x="6532368" y="142049"/>
            <a:ext cx="5580212" cy="785508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8350D0-D620-6232-3C9E-2A63E9E7BF36}"/>
              </a:ext>
            </a:extLst>
          </p:cNvPr>
          <p:cNvSpPr/>
          <p:nvPr/>
        </p:nvSpPr>
        <p:spPr>
          <a:xfrm>
            <a:off x="7018151" y="334748"/>
            <a:ext cx="4894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C4F24"/>
                </a:solidFill>
                <a:ea typeface="+mj-ea"/>
                <a:cs typeface="+mj-cs"/>
              </a:rPr>
              <a:t>Waterbody &amp; Wetland Setbacks</a:t>
            </a:r>
            <a:endParaRPr lang="en-US" sz="2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78AF7C-DB71-6C14-AD9F-824332540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7200" y="944730"/>
            <a:ext cx="8260332" cy="5838777"/>
          </a:xfr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6195564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7E030-A00E-AE9F-DB4F-7B95A38CA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4AE3089-E330-05C4-DB45-0425A9B47643}"/>
              </a:ext>
            </a:extLst>
          </p:cNvPr>
          <p:cNvSpPr/>
          <p:nvPr/>
        </p:nvSpPr>
        <p:spPr>
          <a:xfrm rot="10800000">
            <a:off x="6532368" y="142049"/>
            <a:ext cx="5580212" cy="785508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23325A-D00C-5EAF-F24D-44E95717C98B}"/>
              </a:ext>
            </a:extLst>
          </p:cNvPr>
          <p:cNvSpPr/>
          <p:nvPr/>
        </p:nvSpPr>
        <p:spPr>
          <a:xfrm>
            <a:off x="7018151" y="334748"/>
            <a:ext cx="4894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C4F24"/>
                </a:solidFill>
                <a:ea typeface="+mj-ea"/>
                <a:cs typeface="+mj-cs"/>
              </a:rPr>
              <a:t>Waterbody &amp; Wetland Setbacks</a:t>
            </a:r>
            <a:endParaRPr lang="en-US" sz="2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FA82CD-0F58-B709-652A-110F63BA4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34803"/>
            <a:ext cx="10972800" cy="4525963"/>
          </a:xfrm>
        </p:spPr>
        <p:txBody>
          <a:bodyPr/>
          <a:lstStyle/>
          <a:p>
            <a:r>
              <a:rPr lang="en-US" dirty="0">
                <a:uFill>
                  <a:solidFill>
                    <a:schemeClr val="bg1"/>
                  </a:solidFill>
                </a:uFill>
              </a:rPr>
              <a:t>Options:</a:t>
            </a:r>
          </a:p>
          <a:p>
            <a:pPr lvl="1"/>
            <a:r>
              <a:rPr lang="en-US" dirty="0">
                <a:uFill>
                  <a:solidFill>
                    <a:schemeClr val="bg1"/>
                  </a:solidFill>
                </a:uFill>
              </a:rPr>
              <a:t>Staff Recommendation – move forward with these edits &amp; continue to refine and further amend through Water Quality LDR amendment process (coming in the next couple years)</a:t>
            </a:r>
          </a:p>
          <a:p>
            <a:pPr lvl="2"/>
            <a:r>
              <a:rPr lang="en-US" dirty="0">
                <a:uFill>
                  <a:solidFill>
                    <a:schemeClr val="bg1"/>
                  </a:solidFill>
                </a:uFill>
              </a:rPr>
              <a:t>May include other minor edits now as recommended </a:t>
            </a:r>
          </a:p>
          <a:p>
            <a:pPr lvl="1"/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lvl="1"/>
            <a:r>
              <a:rPr lang="en-US" dirty="0">
                <a:uFill>
                  <a:solidFill>
                    <a:schemeClr val="bg1"/>
                  </a:solidFill>
                </a:uFill>
              </a:rPr>
              <a:t>Additional Option - Wait on 5.1.1. altogether (not recommended by staff)</a:t>
            </a:r>
          </a:p>
          <a:p>
            <a:pPr lvl="2"/>
            <a:r>
              <a:rPr lang="en-US" dirty="0">
                <a:uFill>
                  <a:solidFill>
                    <a:schemeClr val="bg1"/>
                  </a:solidFill>
                </a:uFill>
              </a:rPr>
              <a:t>Development will continue with 50 foot setbacks (rather than 100)</a:t>
            </a:r>
          </a:p>
          <a:p>
            <a:pPr lvl="2"/>
            <a:r>
              <a:rPr lang="en-US" dirty="0">
                <a:uFill>
                  <a:solidFill>
                    <a:schemeClr val="bg1"/>
                  </a:solidFill>
                </a:uFill>
              </a:rPr>
              <a:t>Outcome for stream and lake/pond setbacks unknown</a:t>
            </a:r>
          </a:p>
          <a:p>
            <a:pPr lvl="2"/>
            <a:r>
              <a:rPr lang="en-US" dirty="0">
                <a:uFill>
                  <a:solidFill>
                    <a:schemeClr val="bg1"/>
                  </a:solidFill>
                </a:uFill>
              </a:rPr>
              <a:t>Revisit work completed in 2018 draft with stakeholders</a:t>
            </a:r>
          </a:p>
          <a:p>
            <a:pPr lvl="2"/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514350" lvl="1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914400" lvl="2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  <a:p>
            <a:pPr marL="0" indent="0">
              <a:buNone/>
            </a:pPr>
            <a:endParaRPr lang="en-US" dirty="0">
              <a:uFill>
                <a:solidFill>
                  <a:schemeClr val="bg1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851788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9C475-73DC-E4FB-CCFB-EAF41D8BF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BC92CAD-D365-214D-31E5-C25F05312143}"/>
              </a:ext>
            </a:extLst>
          </p:cNvPr>
          <p:cNvSpPr txBox="1">
            <a:spLocks/>
          </p:cNvSpPr>
          <p:nvPr/>
        </p:nvSpPr>
        <p:spPr>
          <a:xfrm>
            <a:off x="400318" y="1420160"/>
            <a:ext cx="11391364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Completed review on October 28, 2024</a:t>
            </a:r>
          </a:p>
          <a:p>
            <a:pPr lvl="1"/>
            <a:r>
              <a:rPr lang="en-US" dirty="0"/>
              <a:t>Greenline draft shows PC Edits dated October 22, 2024 and recommended for approval on October 28, 2024</a:t>
            </a:r>
          </a:p>
          <a:p>
            <a:pPr lvl="2"/>
            <a:r>
              <a:rPr lang="en-US" sz="2800" dirty="0"/>
              <a:t>Added migration and wildlife crossing information</a:t>
            </a:r>
          </a:p>
          <a:p>
            <a:pPr lvl="2"/>
            <a:r>
              <a:rPr lang="en-US" sz="2800" dirty="0"/>
              <a:t>Updated ordinal ranking for wetlands</a:t>
            </a:r>
          </a:p>
          <a:p>
            <a:pPr lvl="2"/>
            <a:r>
              <a:rPr lang="en-US" sz="2800" dirty="0"/>
              <a:t>Several small edits and type-o’s </a:t>
            </a:r>
          </a:p>
          <a:p>
            <a:r>
              <a:rPr lang="en-US" sz="3600" dirty="0"/>
              <a:t>Recommended Approval</a:t>
            </a:r>
          </a:p>
          <a:p>
            <a:pPr lvl="1"/>
            <a:endParaRPr lang="en-US" sz="2800" dirty="0"/>
          </a:p>
          <a:p>
            <a:pPr lvl="1"/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EF8C5644-CCBE-942B-F26A-A3DD01F978EF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29D8FE-EEA9-676E-0CE6-21061E6237B8}"/>
              </a:ext>
            </a:extLst>
          </p:cNvPr>
          <p:cNvSpPr/>
          <p:nvPr/>
        </p:nvSpPr>
        <p:spPr>
          <a:xfrm>
            <a:off x="6906677" y="180620"/>
            <a:ext cx="5088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Planning Commission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2617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4917F-7C4A-47F5-B433-1DBFBC373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532A0EF-27F7-C770-E83E-34C33F5EBD1A}"/>
              </a:ext>
            </a:extLst>
          </p:cNvPr>
          <p:cNvSpPr txBox="1">
            <a:spLocks/>
          </p:cNvSpPr>
          <p:nvPr/>
        </p:nvSpPr>
        <p:spPr>
          <a:xfrm>
            <a:off x="315531" y="1055752"/>
            <a:ext cx="11391364" cy="56216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Questions?</a:t>
            </a:r>
          </a:p>
          <a:p>
            <a:r>
              <a:rPr lang="en-US" sz="4400" dirty="0"/>
              <a:t>Public Comment – continuing to be received</a:t>
            </a:r>
          </a:p>
          <a:p>
            <a:r>
              <a:rPr lang="en-US" sz="4400" dirty="0"/>
              <a:t>Additional Direction</a:t>
            </a:r>
          </a:p>
          <a:p>
            <a:r>
              <a:rPr lang="en-US" sz="4400" dirty="0"/>
              <a:t>Next meeting date?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549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024CA-9749-4F5C-E276-5C5B799B9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3254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F9B82-7334-6F0C-3D09-7ABE406A0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52709F-C144-A0F4-C51B-913F3D486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861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5372E-FD2A-E6F6-522F-B0736F29E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16BA1D-E9D2-5F21-73C8-EB7351B3B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219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A164F-5E02-3532-DA97-23114175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50CC5-3850-3D38-5427-DFE8604F2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Calculations used property centroid</a:t>
            </a:r>
          </a:p>
          <a:p>
            <a:r>
              <a:rPr lang="en-US" dirty="0"/>
              <a:t>State and Federal properties excluded – 14,122 parcels</a:t>
            </a:r>
          </a:p>
          <a:p>
            <a:r>
              <a:rPr lang="en-US" dirty="0"/>
              <a:t>2,217 parcels with centroid in 1994 NRO</a:t>
            </a:r>
          </a:p>
          <a:p>
            <a:r>
              <a:rPr lang="en-US" dirty="0"/>
              <a:t>2,911 parcels with centroid in High Tier</a:t>
            </a:r>
          </a:p>
          <a:p>
            <a:r>
              <a:rPr lang="en-US" dirty="0"/>
              <a:t>9,704 parcels with centroid in Mid and/or High Tier</a:t>
            </a:r>
          </a:p>
          <a:p>
            <a:pPr marL="0" indent="0">
              <a:buNone/>
            </a:pPr>
            <a:r>
              <a:rPr lang="en-US" u="sng" dirty="0"/>
              <a:t>Conservation Easements</a:t>
            </a:r>
          </a:p>
          <a:p>
            <a:r>
              <a:rPr lang="en-US" dirty="0"/>
              <a:t>208 of 395 CEs have their centroid within the High Tier</a:t>
            </a:r>
          </a:p>
          <a:p>
            <a:r>
              <a:rPr lang="en-US" dirty="0"/>
              <a:t>370 of 395 CEs have their centroid within the Mid and/or High Tier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06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782EB-BE69-73B6-001E-1413848CE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795B799-A0B8-7671-533A-1F39CE3F7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39" y="267236"/>
            <a:ext cx="7886700" cy="6374433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Prior to 2016 </a:t>
            </a:r>
          </a:p>
          <a:p>
            <a:r>
              <a:rPr lang="en-US" sz="3200" dirty="0"/>
              <a:t>Focal Species selected by Natural Resources Technical Advisory Board (NRTAB) and TC Planning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3200" b="1" dirty="0"/>
              <a:t>2016</a:t>
            </a:r>
            <a:r>
              <a:rPr lang="en-US" sz="3200" dirty="0"/>
              <a:t> </a:t>
            </a:r>
          </a:p>
          <a:p>
            <a:r>
              <a:rPr lang="en-US" sz="3200" dirty="0"/>
              <a:t>Focal Species List was refined to represent habitat types across Teton County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3200" b="1" dirty="0"/>
              <a:t>2016-2017</a:t>
            </a:r>
          </a:p>
          <a:p>
            <a:r>
              <a:rPr lang="en-US" sz="3200" dirty="0"/>
              <a:t>Focal Species Habitat Layers and Relative Values Habitat Map were produced – the basis of the Tiered NRO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8C184F73-8395-2190-C577-907878CA9144}"/>
              </a:ext>
            </a:extLst>
          </p:cNvPr>
          <p:cNvSpPr/>
          <p:nvPr/>
        </p:nvSpPr>
        <p:spPr>
          <a:xfrm rot="10800000">
            <a:off x="6196189" y="180621"/>
            <a:ext cx="5995811" cy="778933"/>
          </a:xfrm>
          <a:prstGeom prst="homePlate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309CDA-0AB5-8913-3125-A9D2DD0DFF5C}"/>
              </a:ext>
            </a:extLst>
          </p:cNvPr>
          <p:cNvSpPr/>
          <p:nvPr/>
        </p:nvSpPr>
        <p:spPr>
          <a:xfrm>
            <a:off x="7426372" y="216331"/>
            <a:ext cx="2899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C4F24"/>
                </a:solidFill>
                <a:ea typeface="+mj-ea"/>
                <a:cs typeface="+mj-cs"/>
              </a:rPr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72541"/>
      </p:ext>
    </p:extLst>
  </p:cSld>
  <p:clrMapOvr>
    <a:masterClrMapping/>
  </p:clrMapOvr>
</p:sld>
</file>

<file path=ppt/theme/theme1.xml><?xml version="1.0" encoding="utf-8"?>
<a:theme xmlns:a="http://schemas.openxmlformats.org/drawingml/2006/main" name="CompPlanPPTheme">
  <a:themeElements>
    <a:clrScheme name="Comp Plan">
      <a:dk1>
        <a:srgbClr val="1C4F24"/>
      </a:dk1>
      <a:lt1>
        <a:srgbClr val="BCC5E4"/>
      </a:lt1>
      <a:dk2>
        <a:srgbClr val="000000"/>
      </a:dk2>
      <a:lt2>
        <a:srgbClr val="FFFFFF"/>
      </a:lt2>
      <a:accent1>
        <a:srgbClr val="954F7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PlanPPTheme" id="{8A26DC3C-5273-4E5D-BCD9-AF069E0390DD}" vid="{C4B1E301-38C8-44CA-ACD2-53E26BA3F0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
</file>

<file path=customXml/item2.xml>
</file>

<file path=customXml/item3.xml>
</file>

<file path=customXml/itemProps1.xml><?xml version="1.0" encoding="utf-8"?>
<ds:datastoreItem xmlns:ds="http://schemas.openxmlformats.org/officeDocument/2006/customXml" ds:itemID="{F258FB2D-FA16-4255-B288-F7927811A1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e9bb9-fd04-47fb-9a37-2c5fdfef2401"/>
    <ds:schemaRef ds:uri="1c7ef77e-170a-485c-855e-b345781b63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815D06-3B75-456D-AC18-BD6E2B26D460}">
  <ds:schemaRefs>
    <ds:schemaRef ds:uri="1c7ef77e-170a-485c-855e-b345781b6308"/>
    <ds:schemaRef ds:uri="7a8e9bb9-fd04-47fb-9a37-2c5fdfef240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097D8BB-1D79-4AE6-BCA2-D00CF13FC0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2167</TotalTime>
  <Words>3682</Words>
  <Application>Microsoft Office PowerPoint</Application>
  <PresentationFormat>Widescreen</PresentationFormat>
  <Paragraphs>778</Paragraphs>
  <Slides>87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Courier New</vt:lpstr>
      <vt:lpstr>Wingdings</vt:lpstr>
      <vt:lpstr>CompPlanPPTheme</vt:lpstr>
      <vt:lpstr>Natural Resource Overlay  Amendment AMD2024-0004 &amp; ZMA2024-0001  November 19, 2024 Presenters: Ryan Hostetter, Joint Long Range Planning   Megan Smith, EcoConnect Consulting LLC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 Numbers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Norton</dc:creator>
  <cp:lastModifiedBy>Ryan Hostetter</cp:lastModifiedBy>
  <cp:revision>4</cp:revision>
  <cp:lastPrinted>2024-11-19T15:45:38Z</cp:lastPrinted>
  <dcterms:created xsi:type="dcterms:W3CDTF">2018-03-19T16:11:42Z</dcterms:created>
  <dcterms:modified xsi:type="dcterms:W3CDTF">2024-11-19T19:00:43Z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0x0101008722A17313720D498652ED3D1F15B8E3</vt:lpwstr>
  </property>
  <property fmtid="{D5CDD505-2E9C-101B-9397-08002B2CF9AE}" pid="3" name="MediaServiceImageTags">
    <vt:lpwstr/>
  </property>
</Properties>
</file>