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Lst>
  <p:notesMasterIdLst>
    <p:notesMasterId r:id="rId28"/>
  </p:notesMasterIdLst>
  <p:sldIdLst>
    <p:sldId id="262" r:id="rId5"/>
    <p:sldId id="282" r:id="rId6"/>
    <p:sldId id="283" r:id="rId7"/>
    <p:sldId id="389" r:id="rId8"/>
    <p:sldId id="390" r:id="rId9"/>
    <p:sldId id="440" r:id="rId10"/>
    <p:sldId id="444" r:id="rId11"/>
    <p:sldId id="445" r:id="rId12"/>
    <p:sldId id="442" r:id="rId13"/>
    <p:sldId id="443" r:id="rId14"/>
    <p:sldId id="448" r:id="rId15"/>
    <p:sldId id="447" r:id="rId16"/>
    <p:sldId id="446" r:id="rId17"/>
    <p:sldId id="451" r:id="rId18"/>
    <p:sldId id="450" r:id="rId19"/>
    <p:sldId id="449" r:id="rId20"/>
    <p:sldId id="455" r:id="rId21"/>
    <p:sldId id="456" r:id="rId22"/>
    <p:sldId id="457" r:id="rId23"/>
    <p:sldId id="458" r:id="rId24"/>
    <p:sldId id="463" r:id="rId25"/>
    <p:sldId id="460" r:id="rId26"/>
    <p:sldId id="461" r:id="rId27"/>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E71901-1809-4E59-75B6-9569CCF12E75}" name="Ryan Hostetter" initials="RH" userId="S::rhostetter@tetoncountywy.gov::2dd98d27-7ef6-4091-b0b6-62159b97002b" providerId="AD"/>
  <p188:author id="{A52280F0-5AE1-A8B6-F499-10F6C10E4CA5}" name="rdr.planning@gmail.com" initials="rd" userId="S::urn:spo:guest#rdr.planning@gmail.com::"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94660"/>
  </p:normalViewPr>
  <p:slideViewPr>
    <p:cSldViewPr snapToGrid="0">
      <p:cViewPr varScale="1">
        <p:scale>
          <a:sx n="112" d="100"/>
          <a:sy n="112" d="100"/>
        </p:scale>
        <p:origin x="389"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yan Hostetter" userId="2dd98d27-7ef6-4091-b0b6-62159b97002b" providerId="ADAL" clId="{A94FC57F-18BE-4AE6-B68E-C1244BFE7E7F}"/>
    <pc:docChg chg="delSld modSld">
      <pc:chgData name="Ryan Hostetter" userId="2dd98d27-7ef6-4091-b0b6-62159b97002b" providerId="ADAL" clId="{A94FC57F-18BE-4AE6-B68E-C1244BFE7E7F}" dt="2024-10-29T19:05:37.878" v="33" actId="2696"/>
      <pc:docMkLst>
        <pc:docMk/>
      </pc:docMkLst>
      <pc:sldChg chg="del">
        <pc:chgData name="Ryan Hostetter" userId="2dd98d27-7ef6-4091-b0b6-62159b97002b" providerId="ADAL" clId="{A94FC57F-18BE-4AE6-B68E-C1244BFE7E7F}" dt="2024-10-29T19:04:22.594" v="0" actId="2696"/>
        <pc:sldMkLst>
          <pc:docMk/>
          <pc:sldMk cId="733572191" sldId="256"/>
        </pc:sldMkLst>
      </pc:sldChg>
      <pc:sldChg chg="del">
        <pc:chgData name="Ryan Hostetter" userId="2dd98d27-7ef6-4091-b0b6-62159b97002b" providerId="ADAL" clId="{A94FC57F-18BE-4AE6-B68E-C1244BFE7E7F}" dt="2024-10-29T19:04:22.594" v="0" actId="2696"/>
        <pc:sldMkLst>
          <pc:docMk/>
          <pc:sldMk cId="1662999457" sldId="257"/>
        </pc:sldMkLst>
      </pc:sldChg>
      <pc:sldChg chg="del">
        <pc:chgData name="Ryan Hostetter" userId="2dd98d27-7ef6-4091-b0b6-62159b97002b" providerId="ADAL" clId="{A94FC57F-18BE-4AE6-B68E-C1244BFE7E7F}" dt="2024-10-29T19:04:22.594" v="0" actId="2696"/>
        <pc:sldMkLst>
          <pc:docMk/>
          <pc:sldMk cId="1886398556" sldId="258"/>
        </pc:sldMkLst>
      </pc:sldChg>
      <pc:sldChg chg="del">
        <pc:chgData name="Ryan Hostetter" userId="2dd98d27-7ef6-4091-b0b6-62159b97002b" providerId="ADAL" clId="{A94FC57F-18BE-4AE6-B68E-C1244BFE7E7F}" dt="2024-10-29T19:04:22.594" v="0" actId="2696"/>
        <pc:sldMkLst>
          <pc:docMk/>
          <pc:sldMk cId="3407998343" sldId="259"/>
        </pc:sldMkLst>
      </pc:sldChg>
      <pc:sldChg chg="del">
        <pc:chgData name="Ryan Hostetter" userId="2dd98d27-7ef6-4091-b0b6-62159b97002b" providerId="ADAL" clId="{A94FC57F-18BE-4AE6-B68E-C1244BFE7E7F}" dt="2024-10-29T19:04:22.594" v="0" actId="2696"/>
        <pc:sldMkLst>
          <pc:docMk/>
          <pc:sldMk cId="4081459443" sldId="260"/>
        </pc:sldMkLst>
      </pc:sldChg>
      <pc:sldChg chg="del">
        <pc:chgData name="Ryan Hostetter" userId="2dd98d27-7ef6-4091-b0b6-62159b97002b" providerId="ADAL" clId="{A94FC57F-18BE-4AE6-B68E-C1244BFE7E7F}" dt="2024-10-29T19:05:32.285" v="32" actId="2696"/>
        <pc:sldMkLst>
          <pc:docMk/>
          <pc:sldMk cId="907017937" sldId="279"/>
        </pc:sldMkLst>
      </pc:sldChg>
      <pc:sldChg chg="del">
        <pc:chgData name="Ryan Hostetter" userId="2dd98d27-7ef6-4091-b0b6-62159b97002b" providerId="ADAL" clId="{A94FC57F-18BE-4AE6-B68E-C1244BFE7E7F}" dt="2024-10-29T19:05:32.285" v="32" actId="2696"/>
        <pc:sldMkLst>
          <pc:docMk/>
          <pc:sldMk cId="1224853282" sldId="281"/>
        </pc:sldMkLst>
      </pc:sldChg>
      <pc:sldChg chg="del">
        <pc:chgData name="Ryan Hostetter" userId="2dd98d27-7ef6-4091-b0b6-62159b97002b" providerId="ADAL" clId="{A94FC57F-18BE-4AE6-B68E-C1244BFE7E7F}" dt="2024-10-29T19:04:22.594" v="0" actId="2696"/>
        <pc:sldMkLst>
          <pc:docMk/>
          <pc:sldMk cId="1137506324" sldId="300"/>
        </pc:sldMkLst>
      </pc:sldChg>
      <pc:sldChg chg="del">
        <pc:chgData name="Ryan Hostetter" userId="2dd98d27-7ef6-4091-b0b6-62159b97002b" providerId="ADAL" clId="{A94FC57F-18BE-4AE6-B68E-C1244BFE7E7F}" dt="2024-10-29T19:05:37.878" v="33" actId="2696"/>
        <pc:sldMkLst>
          <pc:docMk/>
          <pc:sldMk cId="3942294669" sldId="441"/>
        </pc:sldMkLst>
      </pc:sldChg>
      <pc:sldChg chg="del">
        <pc:chgData name="Ryan Hostetter" userId="2dd98d27-7ef6-4091-b0b6-62159b97002b" providerId="ADAL" clId="{A94FC57F-18BE-4AE6-B68E-C1244BFE7E7F}" dt="2024-10-29T19:04:22.594" v="0" actId="2696"/>
        <pc:sldMkLst>
          <pc:docMk/>
          <pc:sldMk cId="1655994201" sldId="452"/>
        </pc:sldMkLst>
      </pc:sldChg>
      <pc:sldChg chg="del">
        <pc:chgData name="Ryan Hostetter" userId="2dd98d27-7ef6-4091-b0b6-62159b97002b" providerId="ADAL" clId="{A94FC57F-18BE-4AE6-B68E-C1244BFE7E7F}" dt="2024-10-29T19:04:22.594" v="0" actId="2696"/>
        <pc:sldMkLst>
          <pc:docMk/>
          <pc:sldMk cId="2041989428" sldId="453"/>
        </pc:sldMkLst>
      </pc:sldChg>
      <pc:sldChg chg="del">
        <pc:chgData name="Ryan Hostetter" userId="2dd98d27-7ef6-4091-b0b6-62159b97002b" providerId="ADAL" clId="{A94FC57F-18BE-4AE6-B68E-C1244BFE7E7F}" dt="2024-10-29T19:04:22.594" v="0" actId="2696"/>
        <pc:sldMkLst>
          <pc:docMk/>
          <pc:sldMk cId="1544198348" sldId="454"/>
        </pc:sldMkLst>
      </pc:sldChg>
      <pc:sldChg chg="modSp mod">
        <pc:chgData name="Ryan Hostetter" userId="2dd98d27-7ef6-4091-b0b6-62159b97002b" providerId="ADAL" clId="{A94FC57F-18BE-4AE6-B68E-C1244BFE7E7F}" dt="2024-10-29T19:04:50.982" v="31" actId="20577"/>
        <pc:sldMkLst>
          <pc:docMk/>
          <pc:sldMk cId="1805492936" sldId="457"/>
        </pc:sldMkLst>
        <pc:spChg chg="mod">
          <ac:chgData name="Ryan Hostetter" userId="2dd98d27-7ef6-4091-b0b6-62159b97002b" providerId="ADAL" clId="{A94FC57F-18BE-4AE6-B68E-C1244BFE7E7F}" dt="2024-10-29T19:04:50.982" v="31" actId="20577"/>
          <ac:spMkLst>
            <pc:docMk/>
            <pc:sldMk cId="1805492936" sldId="457"/>
            <ac:spMk id="5" creationId="{57EAD679-2153-4413-4504-DA75D4ACD194}"/>
          </ac:spMkLst>
        </pc:spChg>
      </pc:sldChg>
      <pc:sldChg chg="del">
        <pc:chgData name="Ryan Hostetter" userId="2dd98d27-7ef6-4091-b0b6-62159b97002b" providerId="ADAL" clId="{A94FC57F-18BE-4AE6-B68E-C1244BFE7E7F}" dt="2024-10-29T19:04:22.594" v="0" actId="2696"/>
        <pc:sldMkLst>
          <pc:docMk/>
          <pc:sldMk cId="2694309781" sldId="459"/>
        </pc:sldMkLst>
      </pc:sldChg>
      <pc:sldChg chg="del">
        <pc:chgData name="Ryan Hostetter" userId="2dd98d27-7ef6-4091-b0b6-62159b97002b" providerId="ADAL" clId="{A94FC57F-18BE-4AE6-B68E-C1244BFE7E7F}" dt="2024-10-29T19:04:27.265" v="1" actId="2696"/>
        <pc:sldMkLst>
          <pc:docMk/>
          <pc:sldMk cId="1945074510" sldId="4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5EE1AA4-9F95-4691-AA83-8330BA6839CF}" type="datetimeFigureOut">
              <a:rPr lang="en-US" smtClean="0"/>
              <a:t>10/29/2024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16D5108-99D9-4EF7-9873-01C18869B0B7}" type="slidenum">
              <a:rPr lang="en-US" smtClean="0"/>
              <a:t>‹#›</a:t>
            </a:fld>
            <a:endParaRPr lang="en-US"/>
          </a:p>
        </p:txBody>
      </p:sp>
    </p:spTree>
    <p:extLst>
      <p:ext uri="{BB962C8B-B14F-4D97-AF65-F5344CB8AC3E}">
        <p14:creationId xmlns:p14="http://schemas.microsoft.com/office/powerpoint/2010/main" val="1267994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6D5108-99D9-4EF7-9873-01C18869B0B7}" type="slidenum">
              <a:rPr lang="en-US" smtClean="0"/>
              <a:t>1</a:t>
            </a:fld>
            <a:endParaRPr lang="en-US"/>
          </a:p>
        </p:txBody>
      </p:sp>
    </p:spTree>
    <p:extLst>
      <p:ext uri="{BB962C8B-B14F-4D97-AF65-F5344CB8AC3E}">
        <p14:creationId xmlns:p14="http://schemas.microsoft.com/office/powerpoint/2010/main" val="3011888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6D5108-99D9-4EF7-9873-01C18869B0B7}" type="slidenum">
              <a:rPr lang="en-US" smtClean="0"/>
              <a:t>23</a:t>
            </a:fld>
            <a:endParaRPr lang="en-US"/>
          </a:p>
        </p:txBody>
      </p:sp>
    </p:spTree>
    <p:extLst>
      <p:ext uri="{BB962C8B-B14F-4D97-AF65-F5344CB8AC3E}">
        <p14:creationId xmlns:p14="http://schemas.microsoft.com/office/powerpoint/2010/main" val="2581273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6269064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15796064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4101683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50653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1890978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4401385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853245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620203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199452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26706685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10/29/2024</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1397646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40000"/>
            <a:lum/>
          </a:blip>
          <a:srcRect/>
          <a:stretch>
            <a:fillRect t="65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fld id="{6AD39289-891D-45EF-8254-FA183F9054E5}" type="datetimeFigureOut">
              <a:rPr lang="en-US" smtClean="0"/>
              <a:t>10/29/2024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C219BBF7-4ABE-45B4-9BEF-3F8F75DC0670}" type="slidenum">
              <a:rPr lang="en-US" smtClean="0"/>
              <a:t>‹#›</a:t>
            </a:fld>
            <a:endParaRPr lang="en-US"/>
          </a:p>
        </p:txBody>
      </p:sp>
    </p:spTree>
    <p:extLst>
      <p:ext uri="{BB962C8B-B14F-4D97-AF65-F5344CB8AC3E}">
        <p14:creationId xmlns:p14="http://schemas.microsoft.com/office/powerpoint/2010/main" val="6143509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567" y="2610275"/>
            <a:ext cx="11000014" cy="1470025"/>
          </a:xfrm>
        </p:spPr>
        <p:txBody>
          <a:bodyPr/>
          <a:lstStyle/>
          <a:p>
            <a:r>
              <a:rPr lang="en-US" sz="4000" b="1" dirty="0"/>
              <a:t>Natural Resource Overlay </a:t>
            </a:r>
            <a:br>
              <a:rPr lang="en-US" sz="4000" b="1" dirty="0"/>
            </a:br>
            <a:r>
              <a:rPr lang="en-US" sz="4000" b="1" dirty="0"/>
              <a:t>Amendment</a:t>
            </a:r>
            <a:br>
              <a:rPr lang="en-US" sz="4000" b="1" dirty="0"/>
            </a:br>
            <a:r>
              <a:rPr lang="en-US" sz="4000" b="1" dirty="0"/>
              <a:t>AMD2024-0004 &amp; ZMA2024-0001</a:t>
            </a:r>
            <a:br>
              <a:rPr lang="en-US" sz="4000" b="1" dirty="0"/>
            </a:br>
            <a:r>
              <a:rPr lang="en-US" sz="4000" b="1" dirty="0"/>
              <a:t>-CONTINUED HEARING -</a:t>
            </a:r>
            <a:br>
              <a:rPr lang="en-US" sz="5400" b="1" dirty="0"/>
            </a:br>
            <a:br>
              <a:rPr lang="en-US" sz="5400" b="1" dirty="0"/>
            </a:br>
            <a:r>
              <a:rPr lang="en-US" sz="4000" b="1" dirty="0"/>
              <a:t>October 28, 2024</a:t>
            </a:r>
            <a:br>
              <a:rPr lang="en-US" sz="4000" b="1" dirty="0"/>
            </a:br>
            <a:r>
              <a:rPr lang="en-US" sz="4000" b="1" dirty="0"/>
              <a:t>Presenters:</a:t>
            </a:r>
            <a:br>
              <a:rPr lang="en-US" sz="4000" b="1" dirty="0"/>
            </a:br>
            <a:r>
              <a:rPr lang="en-US" sz="4000" b="1" dirty="0"/>
              <a:t>Ryan Hostetter &amp; Megan Smith, </a:t>
            </a:r>
            <a:r>
              <a:rPr lang="en-US" sz="4000" b="1" dirty="0" err="1"/>
              <a:t>EcoConnect</a:t>
            </a:r>
            <a:r>
              <a:rPr lang="en-US" sz="4000" b="1" dirty="0"/>
              <a:t> Consulting LLC</a:t>
            </a:r>
            <a:br>
              <a:rPr lang="en-US" dirty="0"/>
            </a:br>
            <a:endParaRPr lang="en-US" dirty="0"/>
          </a:p>
        </p:txBody>
      </p:sp>
      <p:sp>
        <p:nvSpPr>
          <p:cNvPr id="3" name="TextBox 2">
            <a:extLst>
              <a:ext uri="{FF2B5EF4-FFF2-40B4-BE49-F238E27FC236}">
                <a16:creationId xmlns:a16="http://schemas.microsoft.com/office/drawing/2014/main" id="{37356206-DD8B-4848-9D3F-A6CD15116370}"/>
              </a:ext>
            </a:extLst>
          </p:cNvPr>
          <p:cNvSpPr txBox="1"/>
          <p:nvPr/>
        </p:nvSpPr>
        <p:spPr>
          <a:xfrm>
            <a:off x="0" y="6425293"/>
            <a:ext cx="4461799" cy="369332"/>
          </a:xfrm>
          <a:prstGeom prst="rect">
            <a:avLst/>
          </a:prstGeom>
          <a:noFill/>
        </p:spPr>
        <p:txBody>
          <a:bodyPr wrap="none" rtlCol="0">
            <a:spAutoFit/>
          </a:bodyPr>
          <a:lstStyle/>
          <a:p>
            <a:r>
              <a:rPr lang="en-US"/>
              <a:t>Jackson &amp; Teton County Long Range Planning </a:t>
            </a:r>
          </a:p>
        </p:txBody>
      </p:sp>
    </p:spTree>
    <p:extLst>
      <p:ext uri="{BB962C8B-B14F-4D97-AF65-F5344CB8AC3E}">
        <p14:creationId xmlns:p14="http://schemas.microsoft.com/office/powerpoint/2010/main" val="141530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EE26B-C054-1208-BAD6-04AE38E86A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6CDD57-B2E7-5899-564E-4B7011E9F77D}"/>
              </a:ext>
            </a:extLst>
          </p:cNvPr>
          <p:cNvPicPr>
            <a:picLocks noChangeAspect="1"/>
          </p:cNvPicPr>
          <p:nvPr/>
        </p:nvPicPr>
        <p:blipFill>
          <a:blip r:embed="rId2" cstate="print"/>
          <a:stretch>
            <a:fillRect/>
          </a:stretch>
        </p:blipFill>
        <p:spPr>
          <a:xfrm>
            <a:off x="858483" y="150541"/>
            <a:ext cx="4737172" cy="6707459"/>
          </a:xfrm>
          <a:prstGeom prst="rect">
            <a:avLst/>
          </a:prstGeom>
        </p:spPr>
      </p:pic>
      <p:sp>
        <p:nvSpPr>
          <p:cNvPr id="5" name="Arrow: Pentagon 4">
            <a:extLst>
              <a:ext uri="{FF2B5EF4-FFF2-40B4-BE49-F238E27FC236}">
                <a16:creationId xmlns:a16="http://schemas.microsoft.com/office/drawing/2014/main" id="{86581604-3EC6-2E95-D25D-4EE92FDF520D}"/>
              </a:ext>
            </a:extLst>
          </p:cNvPr>
          <p:cNvSpPr/>
          <p:nvPr/>
        </p:nvSpPr>
        <p:spPr>
          <a:xfrm rot="10800000">
            <a:off x="6196189" y="32116"/>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5132D91F-6BDC-AE00-E3A4-101C26EE1F54}"/>
              </a:ext>
            </a:extLst>
          </p:cNvPr>
          <p:cNvSpPr/>
          <p:nvPr/>
        </p:nvSpPr>
        <p:spPr>
          <a:xfrm>
            <a:off x="6555515" y="190749"/>
            <a:ext cx="5216556" cy="461665"/>
          </a:xfrm>
          <a:prstGeom prst="rect">
            <a:avLst/>
          </a:prstGeom>
        </p:spPr>
        <p:txBody>
          <a:bodyPr wrap="none">
            <a:spAutoFit/>
          </a:bodyPr>
          <a:lstStyle/>
          <a:p>
            <a:r>
              <a:rPr lang="en-US" sz="2400" b="1" dirty="0">
                <a:solidFill>
                  <a:srgbClr val="1C4F24"/>
                </a:solidFill>
                <a:ea typeface="+mj-ea"/>
                <a:cs typeface="+mj-cs"/>
              </a:rPr>
              <a:t>Example Species: Red-</a:t>
            </a:r>
            <a:r>
              <a:rPr lang="en-US" sz="2400" b="1" dirty="0" err="1">
                <a:solidFill>
                  <a:srgbClr val="1C4F24"/>
                </a:solidFill>
                <a:ea typeface="+mj-ea"/>
                <a:cs typeface="+mj-cs"/>
              </a:rPr>
              <a:t>Naped</a:t>
            </a:r>
            <a:r>
              <a:rPr lang="en-US" sz="2400" b="1" dirty="0">
                <a:solidFill>
                  <a:srgbClr val="1C4F24"/>
                </a:solidFill>
                <a:ea typeface="+mj-ea"/>
                <a:cs typeface="+mj-cs"/>
              </a:rPr>
              <a:t> Sapsucker</a:t>
            </a:r>
            <a:endParaRPr lang="en-US" sz="2400" b="1" dirty="0"/>
          </a:p>
        </p:txBody>
      </p:sp>
    </p:spTree>
    <p:extLst>
      <p:ext uri="{BB962C8B-B14F-4D97-AF65-F5344CB8AC3E}">
        <p14:creationId xmlns:p14="http://schemas.microsoft.com/office/powerpoint/2010/main" val="1675791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3F974F-5E4C-E29A-588E-32BFC000327C}"/>
            </a:ext>
          </a:extLst>
        </p:cNvPr>
        <p:cNvGrpSpPr/>
        <p:nvPr/>
      </p:nvGrpSpPr>
      <p:grpSpPr>
        <a:xfrm>
          <a:off x="0" y="0"/>
          <a:ext cx="0" cy="0"/>
          <a:chOff x="0" y="0"/>
          <a:chExt cx="0" cy="0"/>
        </a:xfrm>
      </p:grpSpPr>
      <p:sp>
        <p:nvSpPr>
          <p:cNvPr id="2" name="Arrow: Pentagon 1">
            <a:extLst>
              <a:ext uri="{FF2B5EF4-FFF2-40B4-BE49-F238E27FC236}">
                <a16:creationId xmlns:a16="http://schemas.microsoft.com/office/drawing/2014/main" id="{8EA355FD-E687-76BF-66B8-03CE5D7C70BB}"/>
              </a:ext>
            </a:extLst>
          </p:cNvPr>
          <p:cNvSpPr/>
          <p:nvPr/>
        </p:nvSpPr>
        <p:spPr>
          <a:xfrm rot="10800000">
            <a:off x="6196189" y="32116"/>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99EF8BF-6647-5ABA-3FDC-DF9A48F4B27C}"/>
              </a:ext>
            </a:extLst>
          </p:cNvPr>
          <p:cNvSpPr/>
          <p:nvPr/>
        </p:nvSpPr>
        <p:spPr>
          <a:xfrm>
            <a:off x="6555515" y="190749"/>
            <a:ext cx="4402808" cy="461665"/>
          </a:xfrm>
          <a:prstGeom prst="rect">
            <a:avLst/>
          </a:prstGeom>
        </p:spPr>
        <p:txBody>
          <a:bodyPr wrap="none">
            <a:spAutoFit/>
          </a:bodyPr>
          <a:lstStyle/>
          <a:p>
            <a:r>
              <a:rPr lang="en-US" sz="2400" b="1" dirty="0">
                <a:solidFill>
                  <a:srgbClr val="1C4F24"/>
                </a:solidFill>
                <a:ea typeface="+mj-ea"/>
                <a:cs typeface="+mj-cs"/>
              </a:rPr>
              <a:t>Ranked Species Based on Criteria</a:t>
            </a:r>
            <a:endParaRPr lang="en-US" sz="2400" b="1" dirty="0"/>
          </a:p>
        </p:txBody>
      </p:sp>
      <p:sp>
        <p:nvSpPr>
          <p:cNvPr id="4" name="Rectangle 3">
            <a:extLst>
              <a:ext uri="{FF2B5EF4-FFF2-40B4-BE49-F238E27FC236}">
                <a16:creationId xmlns:a16="http://schemas.microsoft.com/office/drawing/2014/main" id="{284B89E1-FC92-2510-46A5-1B5BE6DD704F}"/>
              </a:ext>
            </a:extLst>
          </p:cNvPr>
          <p:cNvSpPr/>
          <p:nvPr/>
        </p:nvSpPr>
        <p:spPr>
          <a:xfrm>
            <a:off x="234497" y="32115"/>
            <a:ext cx="3402937" cy="5716950"/>
          </a:xfrm>
          <a:prstGeom prst="rect">
            <a:avLst/>
          </a:prstGeom>
          <a:solidFill>
            <a:schemeClr val="bg2"/>
          </a:solidFill>
        </p:spPr>
        <p:txBody>
          <a:bodyPr wrap="square">
            <a:spAutoFit/>
          </a:bodyPr>
          <a:lstStyle/>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2800" dirty="0"/>
              <a:t>Professionals ranked each species habitat map based on 5 criteria:</a:t>
            </a:r>
          </a:p>
          <a:p>
            <a:pPr marL="800100" lvl="1" indent="-457200">
              <a:buFont typeface="+mj-lt"/>
              <a:buAutoNum type="arabicPeriod"/>
            </a:pPr>
            <a:r>
              <a:rPr lang="en-US" sz="2400" dirty="0"/>
              <a:t>Disjunct Local Population</a:t>
            </a:r>
          </a:p>
          <a:p>
            <a:pPr marL="800100" lvl="1" indent="-457200">
              <a:buFont typeface="+mj-lt"/>
              <a:buAutoNum type="arabicPeriod"/>
            </a:pPr>
            <a:r>
              <a:rPr lang="en-US" sz="2400" dirty="0"/>
              <a:t>High Sensitivity to Humans</a:t>
            </a:r>
          </a:p>
          <a:p>
            <a:pPr marL="800100" lvl="1" indent="-457200">
              <a:buFont typeface="+mj-lt"/>
              <a:buAutoNum type="arabicPeriod"/>
            </a:pPr>
            <a:r>
              <a:rPr lang="en-US" sz="2400" dirty="0"/>
              <a:t>Limiting Habitat</a:t>
            </a:r>
          </a:p>
          <a:p>
            <a:pPr marL="800100" lvl="1" indent="-457200">
              <a:buFont typeface="+mj-lt"/>
              <a:buAutoNum type="arabicPeriod"/>
            </a:pPr>
            <a:r>
              <a:rPr lang="en-US" sz="2400" dirty="0"/>
              <a:t>Population at Risk/ In Decline</a:t>
            </a:r>
          </a:p>
          <a:p>
            <a:pPr marL="800100" lvl="1" indent="-457200">
              <a:buFont typeface="+mj-lt"/>
              <a:buAutoNum type="arabicPeriod"/>
            </a:pPr>
            <a:r>
              <a:rPr lang="en-US" sz="2400" dirty="0"/>
              <a:t>Social and Economic Importance</a:t>
            </a:r>
          </a:p>
        </p:txBody>
      </p:sp>
      <p:pic>
        <p:nvPicPr>
          <p:cNvPr id="5" name="Picture 4">
            <a:extLst>
              <a:ext uri="{FF2B5EF4-FFF2-40B4-BE49-F238E27FC236}">
                <a16:creationId xmlns:a16="http://schemas.microsoft.com/office/drawing/2014/main" id="{427E0655-74A0-9AE9-5B2B-FDDBF3C2D6BC}"/>
              </a:ext>
            </a:extLst>
          </p:cNvPr>
          <p:cNvPicPr>
            <a:picLocks noChangeAspect="1"/>
          </p:cNvPicPr>
          <p:nvPr/>
        </p:nvPicPr>
        <p:blipFill>
          <a:blip r:embed="rId2" cstate="print"/>
          <a:stretch>
            <a:fillRect/>
          </a:stretch>
        </p:blipFill>
        <p:spPr>
          <a:xfrm>
            <a:off x="4094633" y="811048"/>
            <a:ext cx="5724281" cy="5990114"/>
          </a:xfrm>
          <a:prstGeom prst="rect">
            <a:avLst/>
          </a:prstGeom>
        </p:spPr>
      </p:pic>
    </p:spTree>
    <p:extLst>
      <p:ext uri="{BB962C8B-B14F-4D97-AF65-F5344CB8AC3E}">
        <p14:creationId xmlns:p14="http://schemas.microsoft.com/office/powerpoint/2010/main" val="148258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9B5F-9912-9E88-537C-197B04301C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50FD460-44BB-457B-5E7F-79F969697746}"/>
              </a:ext>
            </a:extLst>
          </p:cNvPr>
          <p:cNvSpPr/>
          <p:nvPr/>
        </p:nvSpPr>
        <p:spPr>
          <a:xfrm>
            <a:off x="674914" y="400669"/>
            <a:ext cx="4040090" cy="2677656"/>
          </a:xfrm>
          <a:prstGeom prst="rect">
            <a:avLst/>
          </a:prstGeom>
        </p:spPr>
        <p:txBody>
          <a:bodyPr wrap="square">
            <a:spAutoFit/>
          </a:bodyPr>
          <a:lstStyle/>
          <a:p>
            <a:pPr marL="214313" indent="-214313">
              <a:buFont typeface="Arial" panose="020B0604020202020204" pitchFamily="34" charset="0"/>
              <a:buChar char="•"/>
            </a:pPr>
            <a:r>
              <a:rPr lang="en-US" sz="2400" dirty="0"/>
              <a:t>Applied the rank as a “weight” in a GIS methodology</a:t>
            </a:r>
          </a:p>
          <a:p>
            <a:pPr marL="214313" indent="-214313">
              <a:buFont typeface="Arial" panose="020B0604020202020204" pitchFamily="34" charset="0"/>
              <a:buChar char="•"/>
            </a:pPr>
            <a:r>
              <a:rPr lang="en-US" sz="2400" dirty="0"/>
              <a:t>Created Relative Values Habitat Map by adding all species habitat maps together.</a:t>
            </a:r>
          </a:p>
        </p:txBody>
      </p:sp>
      <p:pic>
        <p:nvPicPr>
          <p:cNvPr id="3" name="Picture 2">
            <a:extLst>
              <a:ext uri="{FF2B5EF4-FFF2-40B4-BE49-F238E27FC236}">
                <a16:creationId xmlns:a16="http://schemas.microsoft.com/office/drawing/2014/main" id="{0BEC3C23-D95C-5BC1-7030-5E0DBFC312B8}"/>
              </a:ext>
            </a:extLst>
          </p:cNvPr>
          <p:cNvPicPr>
            <a:picLocks noChangeAspect="1"/>
          </p:cNvPicPr>
          <p:nvPr/>
        </p:nvPicPr>
        <p:blipFill rotWithShape="1">
          <a:blip r:embed="rId2" cstate="print"/>
          <a:srcRect b="10187"/>
          <a:stretch/>
        </p:blipFill>
        <p:spPr>
          <a:xfrm>
            <a:off x="6133963" y="956763"/>
            <a:ext cx="4543470" cy="5784606"/>
          </a:xfrm>
          <a:prstGeom prst="rect">
            <a:avLst/>
          </a:prstGeom>
        </p:spPr>
      </p:pic>
      <p:grpSp>
        <p:nvGrpSpPr>
          <p:cNvPr id="4" name="Group 3">
            <a:extLst>
              <a:ext uri="{FF2B5EF4-FFF2-40B4-BE49-F238E27FC236}">
                <a16:creationId xmlns:a16="http://schemas.microsoft.com/office/drawing/2014/main" id="{A83F0D60-7F68-A200-5DB8-23E9C4C7E632}"/>
              </a:ext>
            </a:extLst>
          </p:cNvPr>
          <p:cNvGrpSpPr/>
          <p:nvPr/>
        </p:nvGrpSpPr>
        <p:grpSpPr>
          <a:xfrm>
            <a:off x="674914" y="3221945"/>
            <a:ext cx="4479189" cy="3235386"/>
            <a:chOff x="230547" y="3066712"/>
            <a:chExt cx="3744079" cy="2860203"/>
          </a:xfrm>
        </p:grpSpPr>
        <p:grpSp>
          <p:nvGrpSpPr>
            <p:cNvPr id="5" name="Group 4">
              <a:extLst>
                <a:ext uri="{FF2B5EF4-FFF2-40B4-BE49-F238E27FC236}">
                  <a16:creationId xmlns:a16="http://schemas.microsoft.com/office/drawing/2014/main" id="{B5633C89-7CB2-7B0F-6BF1-6ED77DC5F6DD}"/>
                </a:ext>
              </a:extLst>
            </p:cNvPr>
            <p:cNvGrpSpPr/>
            <p:nvPr/>
          </p:nvGrpSpPr>
          <p:grpSpPr>
            <a:xfrm>
              <a:off x="230547" y="3066712"/>
              <a:ext cx="3744079" cy="2860203"/>
              <a:chOff x="230547" y="3066712"/>
              <a:chExt cx="3744079" cy="2860203"/>
            </a:xfrm>
          </p:grpSpPr>
          <p:grpSp>
            <p:nvGrpSpPr>
              <p:cNvPr id="10" name="Group 9">
                <a:extLst>
                  <a:ext uri="{FF2B5EF4-FFF2-40B4-BE49-F238E27FC236}">
                    <a16:creationId xmlns:a16="http://schemas.microsoft.com/office/drawing/2014/main" id="{0AAA840C-2DDD-0631-ED76-21FC77223F7F}"/>
                  </a:ext>
                </a:extLst>
              </p:cNvPr>
              <p:cNvGrpSpPr/>
              <p:nvPr/>
            </p:nvGrpSpPr>
            <p:grpSpPr>
              <a:xfrm>
                <a:off x="230547" y="3392775"/>
                <a:ext cx="3744079" cy="2269427"/>
                <a:chOff x="230547" y="3308885"/>
                <a:chExt cx="3744079" cy="2269427"/>
              </a:xfrm>
            </p:grpSpPr>
            <p:grpSp>
              <p:nvGrpSpPr>
                <p:cNvPr id="13" name="Group 12">
                  <a:extLst>
                    <a:ext uri="{FF2B5EF4-FFF2-40B4-BE49-F238E27FC236}">
                      <a16:creationId xmlns:a16="http://schemas.microsoft.com/office/drawing/2014/main" id="{4644B13C-8AFE-1C56-D993-824708D7E785}"/>
                    </a:ext>
                  </a:extLst>
                </p:cNvPr>
                <p:cNvGrpSpPr/>
                <p:nvPr/>
              </p:nvGrpSpPr>
              <p:grpSpPr>
                <a:xfrm>
                  <a:off x="230547" y="3382336"/>
                  <a:ext cx="3606745" cy="1362747"/>
                  <a:chOff x="230547" y="4707798"/>
                  <a:chExt cx="3606745" cy="1362747"/>
                </a:xfrm>
              </p:grpSpPr>
              <p:sp>
                <p:nvSpPr>
                  <p:cNvPr id="29" name="Rectangle 28">
                    <a:extLst>
                      <a:ext uri="{FF2B5EF4-FFF2-40B4-BE49-F238E27FC236}">
                        <a16:creationId xmlns:a16="http://schemas.microsoft.com/office/drawing/2014/main" id="{F9E48FB1-1142-9EB6-E325-E1BADB683D8D}"/>
                      </a:ext>
                    </a:extLst>
                  </p:cNvPr>
                  <p:cNvSpPr/>
                  <p:nvPr/>
                </p:nvSpPr>
                <p:spPr>
                  <a:xfrm rot="208106">
                    <a:off x="499653" y="5340703"/>
                    <a:ext cx="1761688" cy="729842"/>
                  </a:xfrm>
                  <a:prstGeom prst="rect">
                    <a:avLst/>
                  </a:prstGeom>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700BED2C-ED43-AF57-802A-B98E33FF6BF5}"/>
                      </a:ext>
                    </a:extLst>
                  </p:cNvPr>
                  <p:cNvGrpSpPr/>
                  <p:nvPr/>
                </p:nvGrpSpPr>
                <p:grpSpPr>
                  <a:xfrm>
                    <a:off x="230547" y="4707798"/>
                    <a:ext cx="3606745" cy="1238564"/>
                    <a:chOff x="238936" y="5331096"/>
                    <a:chExt cx="3606745" cy="1238564"/>
                  </a:xfrm>
                </p:grpSpPr>
                <p:sp>
                  <p:nvSpPr>
                    <p:cNvPr id="31" name="Rectangle 30">
                      <a:extLst>
                        <a:ext uri="{FF2B5EF4-FFF2-40B4-BE49-F238E27FC236}">
                          <a16:creationId xmlns:a16="http://schemas.microsoft.com/office/drawing/2014/main" id="{AA4E3A25-A410-D6DD-A3CF-60E663B0FF9B}"/>
                        </a:ext>
                      </a:extLst>
                    </p:cNvPr>
                    <p:cNvSpPr/>
                    <p:nvPr/>
                  </p:nvSpPr>
                  <p:spPr>
                    <a:xfrm rot="208106">
                      <a:off x="1279909" y="5714822"/>
                      <a:ext cx="2237571" cy="729842"/>
                    </a:xfrm>
                    <a:prstGeom prst="rect">
                      <a:avLst/>
                    </a:prstGeom>
                    <a:solidFill>
                      <a:schemeClr val="bg2">
                        <a:lumMod val="75000"/>
                      </a:schemeClr>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3D965A2-AFE5-09C5-E334-8177242C69B7}"/>
                        </a:ext>
                      </a:extLst>
                    </p:cNvPr>
                    <p:cNvSpPr/>
                    <p:nvPr/>
                  </p:nvSpPr>
                  <p:spPr>
                    <a:xfrm rot="208106">
                      <a:off x="541270" y="5581129"/>
                      <a:ext cx="1761688" cy="729842"/>
                    </a:xfrm>
                    <a:prstGeom prst="rect">
                      <a:avLst/>
                    </a:prstGeom>
                    <a:solidFill>
                      <a:srgbClr val="96228E"/>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B1203E5-C4F9-32F7-CF18-11C345A1638D}"/>
                        </a:ext>
                      </a:extLst>
                    </p:cNvPr>
                    <p:cNvSpPr/>
                    <p:nvPr/>
                  </p:nvSpPr>
                  <p:spPr>
                    <a:xfrm rot="208106">
                      <a:off x="1786854" y="5331096"/>
                      <a:ext cx="1761688" cy="729842"/>
                    </a:xfrm>
                    <a:prstGeom prst="rect">
                      <a:avLst/>
                    </a:prstGeom>
                    <a:solidFill>
                      <a:schemeClr val="accent2"/>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9B2396F6-75C6-C3E1-0091-33D9098C614A}"/>
                        </a:ext>
                      </a:extLst>
                    </p:cNvPr>
                    <p:cNvSpPr txBox="1"/>
                    <p:nvPr/>
                  </p:nvSpPr>
                  <p:spPr>
                    <a:xfrm>
                      <a:off x="248843" y="6200328"/>
                      <a:ext cx="327171" cy="369332"/>
                    </a:xfrm>
                    <a:prstGeom prst="rect">
                      <a:avLst/>
                    </a:prstGeom>
                    <a:noFill/>
                  </p:spPr>
                  <p:txBody>
                    <a:bodyPr wrap="square" rtlCol="0">
                      <a:spAutoFit/>
                    </a:bodyPr>
                    <a:lstStyle/>
                    <a:p>
                      <a:r>
                        <a:rPr lang="en-US" dirty="0">
                          <a:solidFill>
                            <a:srgbClr val="0070C0"/>
                          </a:solidFill>
                        </a:rPr>
                        <a:t>5</a:t>
                      </a:r>
                    </a:p>
                  </p:txBody>
                </p:sp>
                <p:sp>
                  <p:nvSpPr>
                    <p:cNvPr id="35" name="TextBox 34">
                      <a:extLst>
                        <a:ext uri="{FF2B5EF4-FFF2-40B4-BE49-F238E27FC236}">
                          <a16:creationId xmlns:a16="http://schemas.microsoft.com/office/drawing/2014/main" id="{4F2BF62E-90E5-12C1-BD8E-B148E4926874}"/>
                        </a:ext>
                      </a:extLst>
                    </p:cNvPr>
                    <p:cNvSpPr txBox="1"/>
                    <p:nvPr/>
                  </p:nvSpPr>
                  <p:spPr>
                    <a:xfrm>
                      <a:off x="3110504" y="5911379"/>
                      <a:ext cx="327171" cy="369332"/>
                    </a:xfrm>
                    <a:prstGeom prst="rect">
                      <a:avLst/>
                    </a:prstGeom>
                    <a:noFill/>
                  </p:spPr>
                  <p:txBody>
                    <a:bodyPr wrap="square" rtlCol="0">
                      <a:spAutoFit/>
                    </a:bodyPr>
                    <a:lstStyle/>
                    <a:p>
                      <a:r>
                        <a:rPr lang="en-US" dirty="0"/>
                        <a:t>1</a:t>
                      </a:r>
                    </a:p>
                  </p:txBody>
                </p:sp>
                <p:sp>
                  <p:nvSpPr>
                    <p:cNvPr id="36" name="TextBox 35">
                      <a:extLst>
                        <a:ext uri="{FF2B5EF4-FFF2-40B4-BE49-F238E27FC236}">
                          <a16:creationId xmlns:a16="http://schemas.microsoft.com/office/drawing/2014/main" id="{6352CF50-2DA2-2F27-391F-AB8AB5504CF4}"/>
                        </a:ext>
                      </a:extLst>
                    </p:cNvPr>
                    <p:cNvSpPr txBox="1"/>
                    <p:nvPr/>
                  </p:nvSpPr>
                  <p:spPr>
                    <a:xfrm>
                      <a:off x="238936" y="5727285"/>
                      <a:ext cx="327171" cy="369332"/>
                    </a:xfrm>
                    <a:prstGeom prst="rect">
                      <a:avLst/>
                    </a:prstGeom>
                    <a:noFill/>
                  </p:spPr>
                  <p:txBody>
                    <a:bodyPr wrap="square" rtlCol="0">
                      <a:spAutoFit/>
                    </a:bodyPr>
                    <a:lstStyle/>
                    <a:p>
                      <a:r>
                        <a:rPr lang="en-US" dirty="0">
                          <a:solidFill>
                            <a:srgbClr val="96228E"/>
                          </a:solidFill>
                        </a:rPr>
                        <a:t>2</a:t>
                      </a:r>
                    </a:p>
                  </p:txBody>
                </p:sp>
                <p:sp>
                  <p:nvSpPr>
                    <p:cNvPr id="37" name="TextBox 36">
                      <a:extLst>
                        <a:ext uri="{FF2B5EF4-FFF2-40B4-BE49-F238E27FC236}">
                          <a16:creationId xmlns:a16="http://schemas.microsoft.com/office/drawing/2014/main" id="{7C7F3ECB-ACA9-8A57-63C8-9D1BD2C38CA3}"/>
                        </a:ext>
                      </a:extLst>
                    </p:cNvPr>
                    <p:cNvSpPr txBox="1"/>
                    <p:nvPr/>
                  </p:nvSpPr>
                  <p:spPr>
                    <a:xfrm>
                      <a:off x="3518510" y="5363402"/>
                      <a:ext cx="327171" cy="369332"/>
                    </a:xfrm>
                    <a:prstGeom prst="rect">
                      <a:avLst/>
                    </a:prstGeom>
                    <a:noFill/>
                  </p:spPr>
                  <p:txBody>
                    <a:bodyPr wrap="square" rtlCol="0">
                      <a:spAutoFit/>
                    </a:bodyPr>
                    <a:lstStyle/>
                    <a:p>
                      <a:r>
                        <a:rPr lang="en-US" dirty="0">
                          <a:solidFill>
                            <a:schemeClr val="accent2"/>
                          </a:solidFill>
                        </a:rPr>
                        <a:t>1</a:t>
                      </a:r>
                    </a:p>
                  </p:txBody>
                </p:sp>
              </p:grpSp>
            </p:grpSp>
            <p:cxnSp>
              <p:nvCxnSpPr>
                <p:cNvPr id="14" name="Straight Connector 13">
                  <a:extLst>
                    <a:ext uri="{FF2B5EF4-FFF2-40B4-BE49-F238E27FC236}">
                      <a16:creationId xmlns:a16="http://schemas.microsoft.com/office/drawing/2014/main" id="{7359A6DB-571B-84A4-19EE-DDB556690F30}"/>
                    </a:ext>
                  </a:extLst>
                </p:cNvPr>
                <p:cNvCxnSpPr>
                  <a:cxnSpLocks/>
                </p:cNvCxnSpPr>
                <p:nvPr/>
              </p:nvCxnSpPr>
              <p:spPr>
                <a:xfrm>
                  <a:off x="1251492" y="3308885"/>
                  <a:ext cx="11745" cy="148882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E2F8B-639F-4624-9678-3C12C0E1CF49}"/>
                    </a:ext>
                  </a:extLst>
                </p:cNvPr>
                <p:cNvCxnSpPr>
                  <a:cxnSpLocks/>
                </p:cNvCxnSpPr>
                <p:nvPr/>
              </p:nvCxnSpPr>
              <p:spPr>
                <a:xfrm>
                  <a:off x="2286250" y="3308885"/>
                  <a:ext cx="11745" cy="148882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A13FF2E-9906-5890-6C03-EA9D37C0BD09}"/>
                    </a:ext>
                  </a:extLst>
                </p:cNvPr>
                <p:cNvCxnSpPr>
                  <a:cxnSpLocks/>
                </p:cNvCxnSpPr>
                <p:nvPr/>
              </p:nvCxnSpPr>
              <p:spPr>
                <a:xfrm>
                  <a:off x="2803628" y="3308885"/>
                  <a:ext cx="11745" cy="148882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6E51E38-5290-4778-943B-5B84F19CA5B8}"/>
                    </a:ext>
                  </a:extLst>
                </p:cNvPr>
                <p:cNvCxnSpPr>
                  <a:cxnSpLocks/>
                </p:cNvCxnSpPr>
                <p:nvPr/>
              </p:nvCxnSpPr>
              <p:spPr>
                <a:xfrm>
                  <a:off x="1768871" y="3308885"/>
                  <a:ext cx="11745" cy="1488820"/>
                </a:xfrm>
                <a:prstGeom prst="line">
                  <a:avLst/>
                </a:prstGeom>
                <a:ln>
                  <a:solidFill>
                    <a:srgbClr val="FF0000"/>
                  </a:solidFill>
                  <a:prstDash val="lgDash"/>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A752021E-D30B-A4EF-F510-A1B201C07726}"/>
                    </a:ext>
                  </a:extLst>
                </p:cNvPr>
                <p:cNvSpPr/>
                <p:nvPr/>
              </p:nvSpPr>
              <p:spPr>
                <a:xfrm rot="208106">
                  <a:off x="795439" y="4848470"/>
                  <a:ext cx="476281" cy="729842"/>
                </a:xfrm>
                <a:prstGeom prst="rect">
                  <a:avLst/>
                </a:prstGeom>
                <a:solidFill>
                  <a:schemeClr val="accent2">
                    <a:lumMod val="40000"/>
                    <a:lumOff val="60000"/>
                  </a:schemeClr>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ED25CE2-A7C3-2B88-209E-8DA0E65A94C4}"/>
                    </a:ext>
                  </a:extLst>
                </p:cNvPr>
                <p:cNvSpPr txBox="1"/>
                <p:nvPr/>
              </p:nvSpPr>
              <p:spPr>
                <a:xfrm>
                  <a:off x="780003" y="4803141"/>
                  <a:ext cx="335804" cy="369332"/>
                </a:xfrm>
                <a:prstGeom prst="rect">
                  <a:avLst/>
                </a:prstGeom>
                <a:noFill/>
              </p:spPr>
              <p:txBody>
                <a:bodyPr wrap="square" rtlCol="0">
                  <a:spAutoFit/>
                </a:bodyPr>
                <a:lstStyle/>
                <a:p>
                  <a:r>
                    <a:rPr lang="en-US" dirty="0">
                      <a:solidFill>
                        <a:srgbClr val="0070C0"/>
                      </a:solidFill>
                    </a:rPr>
                    <a:t>7</a:t>
                  </a:r>
                </a:p>
              </p:txBody>
            </p:sp>
            <p:sp>
              <p:nvSpPr>
                <p:cNvPr id="20" name="TextBox 19">
                  <a:extLst>
                    <a:ext uri="{FF2B5EF4-FFF2-40B4-BE49-F238E27FC236}">
                      <a16:creationId xmlns:a16="http://schemas.microsoft.com/office/drawing/2014/main" id="{EA6A808A-CCDC-A188-4E7D-B6EA4DA6FE71}"/>
                    </a:ext>
                  </a:extLst>
                </p:cNvPr>
                <p:cNvSpPr txBox="1"/>
                <p:nvPr/>
              </p:nvSpPr>
              <p:spPr>
                <a:xfrm>
                  <a:off x="1330073" y="4803141"/>
                  <a:ext cx="327171" cy="369332"/>
                </a:xfrm>
                <a:prstGeom prst="rect">
                  <a:avLst/>
                </a:prstGeom>
                <a:noFill/>
              </p:spPr>
              <p:txBody>
                <a:bodyPr wrap="square" rtlCol="0">
                  <a:spAutoFit/>
                </a:bodyPr>
                <a:lstStyle/>
                <a:p>
                  <a:r>
                    <a:rPr lang="en-US" dirty="0">
                      <a:solidFill>
                        <a:srgbClr val="0070C0"/>
                      </a:solidFill>
                    </a:rPr>
                    <a:t>8</a:t>
                  </a:r>
                </a:p>
              </p:txBody>
            </p:sp>
            <p:sp>
              <p:nvSpPr>
                <p:cNvPr id="21" name="TextBox 20">
                  <a:extLst>
                    <a:ext uri="{FF2B5EF4-FFF2-40B4-BE49-F238E27FC236}">
                      <a16:creationId xmlns:a16="http://schemas.microsoft.com/office/drawing/2014/main" id="{542110AC-9A51-6157-20EF-42A1D59A9887}"/>
                    </a:ext>
                  </a:extLst>
                </p:cNvPr>
                <p:cNvSpPr txBox="1"/>
                <p:nvPr/>
              </p:nvSpPr>
              <p:spPr>
                <a:xfrm>
                  <a:off x="1871510" y="4803141"/>
                  <a:ext cx="327171" cy="369332"/>
                </a:xfrm>
                <a:prstGeom prst="rect">
                  <a:avLst/>
                </a:prstGeom>
                <a:noFill/>
              </p:spPr>
              <p:txBody>
                <a:bodyPr wrap="square" rtlCol="0">
                  <a:spAutoFit/>
                </a:bodyPr>
                <a:lstStyle/>
                <a:p>
                  <a:r>
                    <a:rPr lang="en-US" dirty="0">
                      <a:solidFill>
                        <a:srgbClr val="0070C0"/>
                      </a:solidFill>
                    </a:rPr>
                    <a:t>9</a:t>
                  </a:r>
                </a:p>
              </p:txBody>
            </p:sp>
            <p:sp>
              <p:nvSpPr>
                <p:cNvPr id="22" name="TextBox 21">
                  <a:extLst>
                    <a:ext uri="{FF2B5EF4-FFF2-40B4-BE49-F238E27FC236}">
                      <a16:creationId xmlns:a16="http://schemas.microsoft.com/office/drawing/2014/main" id="{D10857AF-8F0A-0595-9EB8-A4FB5D60E784}"/>
                    </a:ext>
                  </a:extLst>
                </p:cNvPr>
                <p:cNvSpPr txBox="1"/>
                <p:nvPr/>
              </p:nvSpPr>
              <p:spPr>
                <a:xfrm>
                  <a:off x="2412947" y="4803141"/>
                  <a:ext cx="327171" cy="369332"/>
                </a:xfrm>
                <a:prstGeom prst="rect">
                  <a:avLst/>
                </a:prstGeom>
                <a:noFill/>
              </p:spPr>
              <p:txBody>
                <a:bodyPr wrap="square" rtlCol="0">
                  <a:spAutoFit/>
                </a:bodyPr>
                <a:lstStyle/>
                <a:p>
                  <a:r>
                    <a:rPr lang="en-US" dirty="0">
                      <a:solidFill>
                        <a:srgbClr val="0070C0"/>
                      </a:solidFill>
                    </a:rPr>
                    <a:t>2</a:t>
                  </a:r>
                </a:p>
              </p:txBody>
            </p:sp>
            <p:sp>
              <p:nvSpPr>
                <p:cNvPr id="23" name="TextBox 22">
                  <a:extLst>
                    <a:ext uri="{FF2B5EF4-FFF2-40B4-BE49-F238E27FC236}">
                      <a16:creationId xmlns:a16="http://schemas.microsoft.com/office/drawing/2014/main" id="{247CE539-C9F2-E606-B513-E51F47F2ABEB}"/>
                    </a:ext>
                  </a:extLst>
                </p:cNvPr>
                <p:cNvSpPr txBox="1"/>
                <p:nvPr/>
              </p:nvSpPr>
              <p:spPr>
                <a:xfrm>
                  <a:off x="2954384" y="4803141"/>
                  <a:ext cx="327171" cy="369332"/>
                </a:xfrm>
                <a:prstGeom prst="rect">
                  <a:avLst/>
                </a:prstGeom>
                <a:noFill/>
              </p:spPr>
              <p:txBody>
                <a:bodyPr wrap="square" rtlCol="0">
                  <a:spAutoFit/>
                </a:bodyPr>
                <a:lstStyle/>
                <a:p>
                  <a:r>
                    <a:rPr lang="en-US" dirty="0">
                      <a:solidFill>
                        <a:srgbClr val="0070C0"/>
                      </a:solidFill>
                    </a:rPr>
                    <a:t>2</a:t>
                  </a:r>
                </a:p>
              </p:txBody>
            </p:sp>
            <p:cxnSp>
              <p:nvCxnSpPr>
                <p:cNvPr id="24" name="Straight Connector 23">
                  <a:extLst>
                    <a:ext uri="{FF2B5EF4-FFF2-40B4-BE49-F238E27FC236}">
                      <a16:creationId xmlns:a16="http://schemas.microsoft.com/office/drawing/2014/main" id="{CDDB975D-EA5A-C483-07B4-510E005756CC}"/>
                    </a:ext>
                  </a:extLst>
                </p:cNvPr>
                <p:cNvCxnSpPr>
                  <a:cxnSpLocks/>
                </p:cNvCxnSpPr>
                <p:nvPr/>
              </p:nvCxnSpPr>
              <p:spPr>
                <a:xfrm>
                  <a:off x="426454" y="4797705"/>
                  <a:ext cx="3548172" cy="3158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192E0BDF-D803-5C67-FD0E-E0D7CEDA9ED3}"/>
                    </a:ext>
                  </a:extLst>
                </p:cNvPr>
                <p:cNvSpPr/>
                <p:nvPr/>
              </p:nvSpPr>
              <p:spPr>
                <a:xfrm rot="208106">
                  <a:off x="1326280" y="4848470"/>
                  <a:ext cx="476281" cy="729842"/>
                </a:xfrm>
                <a:prstGeom prst="rect">
                  <a:avLst/>
                </a:prstGeom>
                <a:solidFill>
                  <a:schemeClr val="accent2">
                    <a:lumMod val="75000"/>
                  </a:schemeClr>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8AD040-4D2B-73AF-7027-3ADED08CA820}"/>
                    </a:ext>
                  </a:extLst>
                </p:cNvPr>
                <p:cNvSpPr/>
                <p:nvPr/>
              </p:nvSpPr>
              <p:spPr>
                <a:xfrm rot="208106">
                  <a:off x="1852381" y="4848470"/>
                  <a:ext cx="476281" cy="729842"/>
                </a:xfrm>
                <a:prstGeom prst="rect">
                  <a:avLst/>
                </a:prstGeom>
                <a:solidFill>
                  <a:srgbClr val="FF0000"/>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EF50C06-4637-C002-9F89-8C31714859C9}"/>
                    </a:ext>
                  </a:extLst>
                </p:cNvPr>
                <p:cNvSpPr/>
                <p:nvPr/>
              </p:nvSpPr>
              <p:spPr>
                <a:xfrm rot="208106">
                  <a:off x="2378810" y="4848470"/>
                  <a:ext cx="476281" cy="729842"/>
                </a:xfrm>
                <a:prstGeom prst="rect">
                  <a:avLst/>
                </a:prstGeom>
                <a:solidFill>
                  <a:schemeClr val="accent6">
                    <a:lumMod val="75000"/>
                  </a:schemeClr>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31BE5D6-941E-8ED6-3751-CD1DE8FD3C5D}"/>
                    </a:ext>
                  </a:extLst>
                </p:cNvPr>
                <p:cNvSpPr/>
                <p:nvPr/>
              </p:nvSpPr>
              <p:spPr>
                <a:xfrm rot="208106">
                  <a:off x="2884800" y="4848470"/>
                  <a:ext cx="476281" cy="729842"/>
                </a:xfrm>
                <a:prstGeom prst="rect">
                  <a:avLst/>
                </a:prstGeom>
                <a:solidFill>
                  <a:schemeClr val="accent6">
                    <a:lumMod val="75000"/>
                  </a:schemeClr>
                </a:solidFill>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EB291640-8156-08F5-DEA0-DFDCEEBEF2A9}"/>
                  </a:ext>
                </a:extLst>
              </p:cNvPr>
              <p:cNvSpPr txBox="1"/>
              <p:nvPr/>
            </p:nvSpPr>
            <p:spPr>
              <a:xfrm>
                <a:off x="1126720" y="5557583"/>
                <a:ext cx="2090318" cy="369332"/>
              </a:xfrm>
              <a:prstGeom prst="rect">
                <a:avLst/>
              </a:prstGeom>
              <a:noFill/>
            </p:spPr>
            <p:txBody>
              <a:bodyPr wrap="square" rtlCol="0">
                <a:spAutoFit/>
              </a:bodyPr>
              <a:lstStyle/>
              <a:p>
                <a:r>
                  <a:rPr lang="en-US" dirty="0"/>
                  <a:t>Relative Values Map</a:t>
                </a:r>
              </a:p>
            </p:txBody>
          </p:sp>
          <p:sp>
            <p:nvSpPr>
              <p:cNvPr id="12" name="TextBox 11">
                <a:extLst>
                  <a:ext uri="{FF2B5EF4-FFF2-40B4-BE49-F238E27FC236}">
                    <a16:creationId xmlns:a16="http://schemas.microsoft.com/office/drawing/2014/main" id="{038D163F-4C67-0493-6832-6E2922E3EF40}"/>
                  </a:ext>
                </a:extLst>
              </p:cNvPr>
              <p:cNvSpPr txBox="1"/>
              <p:nvPr/>
            </p:nvSpPr>
            <p:spPr>
              <a:xfrm>
                <a:off x="816905" y="3066712"/>
                <a:ext cx="2436379" cy="369332"/>
              </a:xfrm>
              <a:prstGeom prst="rect">
                <a:avLst/>
              </a:prstGeom>
              <a:noFill/>
            </p:spPr>
            <p:txBody>
              <a:bodyPr wrap="square" rtlCol="0">
                <a:spAutoFit/>
              </a:bodyPr>
              <a:lstStyle/>
              <a:p>
                <a:r>
                  <a:rPr lang="en-US" dirty="0"/>
                  <a:t>Weighted Species Maps</a:t>
                </a:r>
              </a:p>
            </p:txBody>
          </p:sp>
        </p:grpSp>
        <p:sp>
          <p:nvSpPr>
            <p:cNvPr id="6" name="TextBox 5">
              <a:extLst>
                <a:ext uri="{FF2B5EF4-FFF2-40B4-BE49-F238E27FC236}">
                  <a16:creationId xmlns:a16="http://schemas.microsoft.com/office/drawing/2014/main" id="{F2B01A37-053A-1705-9B06-840672449634}"/>
                </a:ext>
              </a:extLst>
            </p:cNvPr>
            <p:cNvSpPr txBox="1"/>
            <p:nvPr/>
          </p:nvSpPr>
          <p:spPr>
            <a:xfrm rot="21337240">
              <a:off x="2043034" y="3672626"/>
              <a:ext cx="1285801" cy="276999"/>
            </a:xfrm>
            <a:prstGeom prst="rect">
              <a:avLst/>
            </a:prstGeom>
            <a:noFill/>
          </p:spPr>
          <p:txBody>
            <a:bodyPr wrap="none" rtlCol="0">
              <a:spAutoFit/>
            </a:bodyPr>
            <a:lstStyle/>
            <a:p>
              <a:r>
                <a:rPr lang="en-US" sz="1200" dirty="0"/>
                <a:t>Brewer’s Sparrow</a:t>
              </a:r>
            </a:p>
          </p:txBody>
        </p:sp>
        <p:sp>
          <p:nvSpPr>
            <p:cNvPr id="7" name="TextBox 6">
              <a:extLst>
                <a:ext uri="{FF2B5EF4-FFF2-40B4-BE49-F238E27FC236}">
                  <a16:creationId xmlns:a16="http://schemas.microsoft.com/office/drawing/2014/main" id="{3E25CD43-0DBD-AAC6-F9CD-DF4CA1D453A3}"/>
                </a:ext>
              </a:extLst>
            </p:cNvPr>
            <p:cNvSpPr txBox="1"/>
            <p:nvPr/>
          </p:nvSpPr>
          <p:spPr>
            <a:xfrm rot="21370057">
              <a:off x="595226" y="3935234"/>
              <a:ext cx="1821268" cy="276999"/>
            </a:xfrm>
            <a:prstGeom prst="rect">
              <a:avLst/>
            </a:prstGeom>
            <a:noFill/>
          </p:spPr>
          <p:txBody>
            <a:bodyPr wrap="none" rtlCol="0">
              <a:spAutoFit/>
            </a:bodyPr>
            <a:lstStyle/>
            <a:p>
              <a:r>
                <a:rPr lang="en-US" sz="1200" dirty="0"/>
                <a:t>Great Grey Owl – Summer</a:t>
              </a:r>
            </a:p>
          </p:txBody>
        </p:sp>
        <p:sp>
          <p:nvSpPr>
            <p:cNvPr id="8" name="TextBox 7">
              <a:extLst>
                <a:ext uri="{FF2B5EF4-FFF2-40B4-BE49-F238E27FC236}">
                  <a16:creationId xmlns:a16="http://schemas.microsoft.com/office/drawing/2014/main" id="{16465BA1-DF26-11D0-1584-1ACB5CC57813}"/>
                </a:ext>
              </a:extLst>
            </p:cNvPr>
            <p:cNvSpPr txBox="1"/>
            <p:nvPr/>
          </p:nvSpPr>
          <p:spPr>
            <a:xfrm rot="21313904">
              <a:off x="568885" y="4364536"/>
              <a:ext cx="1849545" cy="276999"/>
            </a:xfrm>
            <a:prstGeom prst="rect">
              <a:avLst/>
            </a:prstGeom>
            <a:noFill/>
          </p:spPr>
          <p:txBody>
            <a:bodyPr wrap="none" rtlCol="0">
              <a:spAutoFit/>
            </a:bodyPr>
            <a:lstStyle/>
            <a:p>
              <a:r>
                <a:rPr lang="en-US" sz="1200" dirty="0"/>
                <a:t>Trumpeter Swan– Summer</a:t>
              </a:r>
            </a:p>
          </p:txBody>
        </p:sp>
        <p:sp>
          <p:nvSpPr>
            <p:cNvPr id="9" name="TextBox 8">
              <a:extLst>
                <a:ext uri="{FF2B5EF4-FFF2-40B4-BE49-F238E27FC236}">
                  <a16:creationId xmlns:a16="http://schemas.microsoft.com/office/drawing/2014/main" id="{B7750436-2971-DFB2-3742-21F5233B8F1D}"/>
                </a:ext>
              </a:extLst>
            </p:cNvPr>
            <p:cNvSpPr txBox="1"/>
            <p:nvPr/>
          </p:nvSpPr>
          <p:spPr>
            <a:xfrm rot="21337240">
              <a:off x="1607152" y="4085951"/>
              <a:ext cx="1521186" cy="276999"/>
            </a:xfrm>
            <a:prstGeom prst="rect">
              <a:avLst/>
            </a:prstGeom>
            <a:noFill/>
          </p:spPr>
          <p:txBody>
            <a:bodyPr wrap="none" rtlCol="0">
              <a:spAutoFit/>
            </a:bodyPr>
            <a:lstStyle/>
            <a:p>
              <a:r>
                <a:rPr lang="en-US" sz="1200" dirty="0"/>
                <a:t>Red-naped Sapsucker</a:t>
              </a:r>
            </a:p>
          </p:txBody>
        </p:sp>
      </p:grpSp>
      <p:sp>
        <p:nvSpPr>
          <p:cNvPr id="38" name="Arrow: Pentagon 37">
            <a:extLst>
              <a:ext uri="{FF2B5EF4-FFF2-40B4-BE49-F238E27FC236}">
                <a16:creationId xmlns:a16="http://schemas.microsoft.com/office/drawing/2014/main" id="{DF95DB91-B2BC-1F8E-E082-D1427CF7ADBD}"/>
              </a:ext>
            </a:extLst>
          </p:cNvPr>
          <p:cNvSpPr/>
          <p:nvPr/>
        </p:nvSpPr>
        <p:spPr>
          <a:xfrm rot="10800000">
            <a:off x="6196189" y="32116"/>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9E6FE61E-0670-162C-B7E5-2CC7CBB0D396}"/>
              </a:ext>
            </a:extLst>
          </p:cNvPr>
          <p:cNvSpPr/>
          <p:nvPr/>
        </p:nvSpPr>
        <p:spPr>
          <a:xfrm>
            <a:off x="6555515" y="190749"/>
            <a:ext cx="3948517" cy="707886"/>
          </a:xfrm>
          <a:prstGeom prst="rect">
            <a:avLst/>
          </a:prstGeom>
        </p:spPr>
        <p:txBody>
          <a:bodyPr wrap="none">
            <a:spAutoFit/>
          </a:bodyPr>
          <a:lstStyle/>
          <a:p>
            <a:r>
              <a:rPr lang="en-US" sz="4000" b="1" dirty="0">
                <a:solidFill>
                  <a:srgbClr val="1C4F24"/>
                </a:solidFill>
                <a:ea typeface="+mj-ea"/>
                <a:cs typeface="+mj-cs"/>
              </a:rPr>
              <a:t>GIS Methodology</a:t>
            </a:r>
            <a:endParaRPr lang="en-US" sz="4000" b="1" dirty="0"/>
          </a:p>
        </p:txBody>
      </p:sp>
    </p:spTree>
    <p:extLst>
      <p:ext uri="{BB962C8B-B14F-4D97-AF65-F5344CB8AC3E}">
        <p14:creationId xmlns:p14="http://schemas.microsoft.com/office/powerpoint/2010/main" val="57170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E9C94-04F5-5549-D109-8F2F77AE633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16C6AF1-4E04-35E6-16E4-C7B661DA0F19}"/>
              </a:ext>
            </a:extLst>
          </p:cNvPr>
          <p:cNvPicPr>
            <a:picLocks noChangeAspect="1"/>
          </p:cNvPicPr>
          <p:nvPr/>
        </p:nvPicPr>
        <p:blipFill>
          <a:blip r:embed="rId2"/>
          <a:stretch>
            <a:fillRect/>
          </a:stretch>
        </p:blipFill>
        <p:spPr>
          <a:xfrm>
            <a:off x="2128219" y="298107"/>
            <a:ext cx="4800475" cy="62617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906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76752-ED3B-8F69-6993-AD4ABC65A30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1054A50-2074-A5F9-BA79-1FE82539318D}"/>
              </a:ext>
            </a:extLst>
          </p:cNvPr>
          <p:cNvPicPr>
            <a:picLocks noChangeAspect="1"/>
          </p:cNvPicPr>
          <p:nvPr/>
        </p:nvPicPr>
        <p:blipFill>
          <a:blip r:embed="rId2"/>
          <a:srcRect r="20125"/>
          <a:stretch/>
        </p:blipFill>
        <p:spPr>
          <a:xfrm>
            <a:off x="6876860" y="75281"/>
            <a:ext cx="4475867" cy="6816053"/>
          </a:xfrm>
          <a:prstGeom prst="rect">
            <a:avLst/>
          </a:prstGeom>
        </p:spPr>
      </p:pic>
      <p:sp>
        <p:nvSpPr>
          <p:cNvPr id="4" name="TextBox 3">
            <a:extLst>
              <a:ext uri="{FF2B5EF4-FFF2-40B4-BE49-F238E27FC236}">
                <a16:creationId xmlns:a16="http://schemas.microsoft.com/office/drawing/2014/main" id="{06543B53-C6E0-168E-0881-B8DE4649AD6E}"/>
              </a:ext>
            </a:extLst>
          </p:cNvPr>
          <p:cNvSpPr txBox="1"/>
          <p:nvPr/>
        </p:nvSpPr>
        <p:spPr>
          <a:xfrm>
            <a:off x="998117" y="482487"/>
            <a:ext cx="5203060" cy="6001643"/>
          </a:xfrm>
          <a:prstGeom prst="rect">
            <a:avLst/>
          </a:prstGeom>
          <a:solidFill>
            <a:schemeClr val="bg2"/>
          </a:solidFill>
        </p:spPr>
        <p:txBody>
          <a:bodyPr wrap="square">
            <a:spAutoFit/>
          </a:bodyPr>
          <a:lstStyle/>
          <a:p>
            <a:r>
              <a:rPr lang="en-US" sz="2400" b="1" dirty="0"/>
              <a:t>2023-2024</a:t>
            </a:r>
            <a:r>
              <a:rPr lang="en-US" sz="2400" dirty="0"/>
              <a:t> </a:t>
            </a:r>
          </a:p>
          <a:p>
            <a:r>
              <a:rPr lang="en-US" sz="2400" b="1" dirty="0"/>
              <a:t>Tiers were created </a:t>
            </a:r>
          </a:p>
          <a:p>
            <a:pPr lvl="1"/>
            <a:r>
              <a:rPr lang="en-US" sz="2400" b="1" dirty="0"/>
              <a:t>Base</a:t>
            </a:r>
            <a:r>
              <a:rPr lang="en-US" sz="2400" dirty="0"/>
              <a:t> – more development/ fewer habitat types or support fewer focal species</a:t>
            </a:r>
          </a:p>
          <a:p>
            <a:pPr lvl="1"/>
            <a:r>
              <a:rPr lang="en-US" sz="2400" b="1" dirty="0"/>
              <a:t>Mid</a:t>
            </a:r>
            <a:r>
              <a:rPr lang="en-US" sz="2400" dirty="0"/>
              <a:t> – moderate number of habitat types, support more focal species, contain creeks if not within high tier</a:t>
            </a:r>
          </a:p>
          <a:p>
            <a:pPr lvl="1"/>
            <a:r>
              <a:rPr lang="en-US" sz="2400" b="1" dirty="0"/>
              <a:t>High</a:t>
            </a:r>
            <a:r>
              <a:rPr lang="en-US" sz="2400" dirty="0"/>
              <a:t> – multiple habitat types, support multiple focal species, less development likely present</a:t>
            </a:r>
          </a:p>
          <a:p>
            <a:pPr marL="0" lvl="1"/>
            <a:endParaRPr lang="en-US" sz="2400" dirty="0"/>
          </a:p>
          <a:p>
            <a:pPr marL="0" lvl="1"/>
            <a:r>
              <a:rPr lang="en-US" sz="2400" b="1" dirty="0"/>
              <a:t>Draft LDR revised text</a:t>
            </a:r>
          </a:p>
          <a:p>
            <a:pPr marL="285750" lvl="1" indent="-285750">
              <a:buFont typeface="Arial" panose="020B0604020202020204" pitchFamily="34" charset="0"/>
              <a:buChar char="•"/>
            </a:pPr>
            <a:r>
              <a:rPr lang="en-US" sz="2400" dirty="0"/>
              <a:t>Correspond to Tiered NRO</a:t>
            </a:r>
          </a:p>
          <a:p>
            <a:pPr marL="285750" lvl="1" indent="-285750">
              <a:buFont typeface="Arial" panose="020B0604020202020204" pitchFamily="34" charset="0"/>
              <a:buChar char="•"/>
            </a:pPr>
            <a:r>
              <a:rPr lang="en-US" sz="2400" dirty="0"/>
              <a:t>Incorporate Permeability, Wildlife Movement and Migrations in text</a:t>
            </a:r>
          </a:p>
        </p:txBody>
      </p:sp>
    </p:spTree>
    <p:extLst>
      <p:ext uri="{BB962C8B-B14F-4D97-AF65-F5344CB8AC3E}">
        <p14:creationId xmlns:p14="http://schemas.microsoft.com/office/powerpoint/2010/main" val="3345327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E3E23-EB41-DE0B-1667-37C0E0D003B8}"/>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710318A-2299-803B-C094-9EBD338B743E}"/>
              </a:ext>
            </a:extLst>
          </p:cNvPr>
          <p:cNvSpPr>
            <a:spLocks noGrp="1"/>
          </p:cNvSpPr>
          <p:nvPr>
            <p:ph idx="1"/>
          </p:nvPr>
        </p:nvSpPr>
        <p:spPr>
          <a:xfrm>
            <a:off x="268310" y="666482"/>
            <a:ext cx="6055217" cy="5837349"/>
          </a:xfrm>
          <a:solidFill>
            <a:schemeClr val="bg2"/>
          </a:solidFill>
        </p:spPr>
        <p:txBody>
          <a:bodyPr>
            <a:noAutofit/>
          </a:bodyPr>
          <a:lstStyle/>
          <a:p>
            <a:r>
              <a:rPr lang="en-US" sz="3200" dirty="0"/>
              <a:t>Comp Plan Directive</a:t>
            </a:r>
            <a:br>
              <a:rPr lang="en-US" sz="3200" dirty="0"/>
            </a:br>
            <a:r>
              <a:rPr lang="en-US" sz="3200" dirty="0"/>
              <a:t>Policy 1.1.c </a:t>
            </a:r>
            <a:r>
              <a:rPr lang="en-US" sz="3200" i="1" dirty="0"/>
              <a:t>Design for wildlife permeability</a:t>
            </a:r>
          </a:p>
          <a:p>
            <a:r>
              <a:rPr lang="en-US" sz="3200" dirty="0"/>
              <a:t>2018 Migration removed from data layers</a:t>
            </a:r>
          </a:p>
          <a:p>
            <a:pPr marL="457200" lvl="1" indent="0">
              <a:buNone/>
            </a:pPr>
            <a:r>
              <a:rPr lang="en-US" dirty="0"/>
              <a:t>Fundamentally different data set today</a:t>
            </a:r>
          </a:p>
          <a:p>
            <a:r>
              <a:rPr lang="en-US" sz="3600" dirty="0"/>
              <a:t>2024 Improved layers are now available</a:t>
            </a:r>
          </a:p>
          <a:p>
            <a:pPr marL="457200" lvl="1" indent="0">
              <a:buNone/>
            </a:pPr>
            <a:r>
              <a:rPr lang="en-US" sz="2800" dirty="0"/>
              <a:t>Overlay – population level data</a:t>
            </a:r>
          </a:p>
        </p:txBody>
      </p:sp>
      <p:pic>
        <p:nvPicPr>
          <p:cNvPr id="8" name="Picture 7">
            <a:extLst>
              <a:ext uri="{FF2B5EF4-FFF2-40B4-BE49-F238E27FC236}">
                <a16:creationId xmlns:a16="http://schemas.microsoft.com/office/drawing/2014/main" id="{63FB73EA-F4F3-238A-E721-81421099AD82}"/>
              </a:ext>
            </a:extLst>
          </p:cNvPr>
          <p:cNvPicPr>
            <a:picLocks noChangeAspect="1"/>
          </p:cNvPicPr>
          <p:nvPr/>
        </p:nvPicPr>
        <p:blipFill>
          <a:blip r:embed="rId2"/>
          <a:srcRect l="21483"/>
          <a:stretch/>
        </p:blipFill>
        <p:spPr>
          <a:xfrm>
            <a:off x="6745972" y="882203"/>
            <a:ext cx="4939028" cy="5725597"/>
          </a:xfrm>
          <a:prstGeom prst="rect">
            <a:avLst/>
          </a:prstGeom>
        </p:spPr>
      </p:pic>
      <p:sp>
        <p:nvSpPr>
          <p:cNvPr id="9" name="Arrow: Pentagon 8">
            <a:extLst>
              <a:ext uri="{FF2B5EF4-FFF2-40B4-BE49-F238E27FC236}">
                <a16:creationId xmlns:a16="http://schemas.microsoft.com/office/drawing/2014/main" id="{D540F816-706D-F5E7-CD51-4784C8E01290}"/>
              </a:ext>
            </a:extLst>
          </p:cNvPr>
          <p:cNvSpPr/>
          <p:nvPr/>
        </p:nvSpPr>
        <p:spPr>
          <a:xfrm rot="10800000">
            <a:off x="6196189" y="32116"/>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65BB82B-1553-D8C3-F511-25C3EB083E32}"/>
              </a:ext>
            </a:extLst>
          </p:cNvPr>
          <p:cNvSpPr/>
          <p:nvPr/>
        </p:nvSpPr>
        <p:spPr>
          <a:xfrm>
            <a:off x="6555515" y="190749"/>
            <a:ext cx="5756769" cy="523220"/>
          </a:xfrm>
          <a:prstGeom prst="rect">
            <a:avLst/>
          </a:prstGeom>
        </p:spPr>
        <p:txBody>
          <a:bodyPr wrap="none">
            <a:spAutoFit/>
          </a:bodyPr>
          <a:lstStyle/>
          <a:p>
            <a:r>
              <a:rPr lang="en-US" sz="2800" dirty="0">
                <a:solidFill>
                  <a:srgbClr val="1C4F24"/>
                </a:solidFill>
                <a:ea typeface="+mj-ea"/>
                <a:cs typeface="+mj-cs"/>
              </a:rPr>
              <a:t>Permeability, Movement &amp; Migration</a:t>
            </a:r>
            <a:endParaRPr lang="en-US" sz="2800" dirty="0"/>
          </a:p>
        </p:txBody>
      </p:sp>
    </p:spTree>
    <p:extLst>
      <p:ext uri="{BB962C8B-B14F-4D97-AF65-F5344CB8AC3E}">
        <p14:creationId xmlns:p14="http://schemas.microsoft.com/office/powerpoint/2010/main" val="2533486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7A98C-6B3B-E2DB-2705-D8C3CF65461F}"/>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F37247C6-5F58-894B-81D6-B46A261814DF}"/>
              </a:ext>
            </a:extLst>
          </p:cNvPr>
          <p:cNvSpPr/>
          <p:nvPr/>
        </p:nvSpPr>
        <p:spPr>
          <a:xfrm rot="10800000">
            <a:off x="7353835" y="142049"/>
            <a:ext cx="4758745" cy="558744"/>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F812BEA0-376C-2E14-3DFA-9A399ED7E28A}"/>
              </a:ext>
            </a:extLst>
          </p:cNvPr>
          <p:cNvSpPr/>
          <p:nvPr/>
        </p:nvSpPr>
        <p:spPr>
          <a:xfrm>
            <a:off x="7972022" y="221366"/>
            <a:ext cx="4894053" cy="1323439"/>
          </a:xfrm>
          <a:prstGeom prst="rect">
            <a:avLst/>
          </a:prstGeom>
        </p:spPr>
        <p:txBody>
          <a:bodyPr wrap="square">
            <a:spAutoFit/>
          </a:bodyPr>
          <a:lstStyle/>
          <a:p>
            <a:r>
              <a:rPr lang="en-US" sz="2000" dirty="0">
                <a:solidFill>
                  <a:srgbClr val="1C4F24"/>
                </a:solidFill>
                <a:ea typeface="+mj-ea"/>
                <a:cs typeface="+mj-cs"/>
              </a:rPr>
              <a:t>Permeability, Movement &amp; Migration</a:t>
            </a:r>
          </a:p>
          <a:p>
            <a:endParaRPr lang="en-US" sz="2000" dirty="0">
              <a:solidFill>
                <a:srgbClr val="1C4F24"/>
              </a:solidFill>
              <a:ea typeface="+mj-ea"/>
              <a:cs typeface="+mj-cs"/>
            </a:endParaRPr>
          </a:p>
          <a:p>
            <a:endParaRPr lang="en-US" sz="2000" dirty="0">
              <a:solidFill>
                <a:srgbClr val="1C4F24"/>
              </a:solidFill>
              <a:ea typeface="+mj-ea"/>
              <a:cs typeface="+mj-cs"/>
            </a:endParaRPr>
          </a:p>
          <a:p>
            <a:r>
              <a:rPr lang="en-US" sz="2000" dirty="0">
                <a:solidFill>
                  <a:srgbClr val="1C4F24"/>
                </a:solidFill>
                <a:ea typeface="+mj-ea"/>
                <a:cs typeface="+mj-cs"/>
              </a:rPr>
              <a:t>Page 5-13 in Draft</a:t>
            </a:r>
            <a:endParaRPr lang="en-US" sz="2000" dirty="0"/>
          </a:p>
        </p:txBody>
      </p:sp>
      <p:grpSp>
        <p:nvGrpSpPr>
          <p:cNvPr id="5" name="Group 4">
            <a:extLst>
              <a:ext uri="{FF2B5EF4-FFF2-40B4-BE49-F238E27FC236}">
                <a16:creationId xmlns:a16="http://schemas.microsoft.com/office/drawing/2014/main" id="{8CF5E88E-3793-0330-AB17-DD1107126C63}"/>
              </a:ext>
            </a:extLst>
          </p:cNvPr>
          <p:cNvGrpSpPr/>
          <p:nvPr/>
        </p:nvGrpSpPr>
        <p:grpSpPr>
          <a:xfrm>
            <a:off x="310216" y="130739"/>
            <a:ext cx="6986955" cy="6467734"/>
            <a:chOff x="261570" y="180716"/>
            <a:chExt cx="6596430" cy="5942384"/>
          </a:xfrm>
        </p:grpSpPr>
        <p:pic>
          <p:nvPicPr>
            <p:cNvPr id="6" name="Picture 5">
              <a:extLst>
                <a:ext uri="{FF2B5EF4-FFF2-40B4-BE49-F238E27FC236}">
                  <a16:creationId xmlns:a16="http://schemas.microsoft.com/office/drawing/2014/main" id="{A4D6FDF8-96D0-4FEF-A126-97191D74EE98}"/>
                </a:ext>
              </a:extLst>
            </p:cNvPr>
            <p:cNvPicPr>
              <a:picLocks noChangeAspect="1"/>
            </p:cNvPicPr>
            <p:nvPr/>
          </p:nvPicPr>
          <p:blipFill>
            <a:blip r:embed="rId2"/>
            <a:stretch>
              <a:fillRect/>
            </a:stretch>
          </p:blipFill>
          <p:spPr>
            <a:xfrm>
              <a:off x="261570" y="180716"/>
              <a:ext cx="6596430" cy="4628237"/>
            </a:xfrm>
            <a:prstGeom prst="rect">
              <a:avLst/>
            </a:prstGeom>
          </p:spPr>
        </p:pic>
        <p:pic>
          <p:nvPicPr>
            <p:cNvPr id="7" name="Picture 6">
              <a:extLst>
                <a:ext uri="{FF2B5EF4-FFF2-40B4-BE49-F238E27FC236}">
                  <a16:creationId xmlns:a16="http://schemas.microsoft.com/office/drawing/2014/main" id="{CC70A6B3-EEB9-9667-47F1-BFA5B61CBBA5}"/>
                </a:ext>
              </a:extLst>
            </p:cNvPr>
            <p:cNvPicPr>
              <a:picLocks noChangeAspect="1"/>
            </p:cNvPicPr>
            <p:nvPr/>
          </p:nvPicPr>
          <p:blipFill>
            <a:blip r:embed="rId3"/>
            <a:stretch>
              <a:fillRect/>
            </a:stretch>
          </p:blipFill>
          <p:spPr>
            <a:xfrm>
              <a:off x="611018" y="4808953"/>
              <a:ext cx="6132682" cy="1314147"/>
            </a:xfrm>
            <a:prstGeom prst="rect">
              <a:avLst/>
            </a:prstGeom>
          </p:spPr>
        </p:pic>
      </p:grpSp>
      <p:sp>
        <p:nvSpPr>
          <p:cNvPr id="8" name="TextBox 7">
            <a:extLst>
              <a:ext uri="{FF2B5EF4-FFF2-40B4-BE49-F238E27FC236}">
                <a16:creationId xmlns:a16="http://schemas.microsoft.com/office/drawing/2014/main" id="{BFEC69DB-3857-4FDC-7775-723AC3487198}"/>
              </a:ext>
            </a:extLst>
          </p:cNvPr>
          <p:cNvSpPr txBox="1"/>
          <p:nvPr/>
        </p:nvSpPr>
        <p:spPr>
          <a:xfrm>
            <a:off x="2888405" y="1200398"/>
            <a:ext cx="4181475" cy="305233"/>
          </a:xfrm>
          <a:prstGeom prst="rect">
            <a:avLst/>
          </a:prstGeom>
          <a:noFill/>
          <a:ln w="28575">
            <a:solidFill>
              <a:srgbClr val="C00000"/>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292370D3-5ECB-5076-A4AF-295B0D8178F0}"/>
              </a:ext>
            </a:extLst>
          </p:cNvPr>
          <p:cNvSpPr txBox="1"/>
          <p:nvPr/>
        </p:nvSpPr>
        <p:spPr>
          <a:xfrm>
            <a:off x="747712" y="3779116"/>
            <a:ext cx="6105525" cy="770659"/>
          </a:xfrm>
          <a:prstGeom prst="rect">
            <a:avLst/>
          </a:prstGeom>
          <a:noFill/>
          <a:ln w="28575">
            <a:solidFill>
              <a:srgbClr val="C00000"/>
            </a:solidFill>
          </a:ln>
        </p:spPr>
        <p:txBody>
          <a:bodyPr wrap="square" rtlCol="0">
            <a:spAutoFit/>
          </a:bodyPr>
          <a:lstStyle/>
          <a:p>
            <a:endParaRPr lang="en-US" dirty="0"/>
          </a:p>
        </p:txBody>
      </p:sp>
      <p:sp>
        <p:nvSpPr>
          <p:cNvPr id="10" name="TextBox 9">
            <a:extLst>
              <a:ext uri="{FF2B5EF4-FFF2-40B4-BE49-F238E27FC236}">
                <a16:creationId xmlns:a16="http://schemas.microsoft.com/office/drawing/2014/main" id="{EF6B1A1D-EF9E-0A36-58BA-6EEDB5158C08}"/>
              </a:ext>
            </a:extLst>
          </p:cNvPr>
          <p:cNvSpPr txBox="1"/>
          <p:nvPr/>
        </p:nvSpPr>
        <p:spPr>
          <a:xfrm>
            <a:off x="747712" y="5430519"/>
            <a:ext cx="4895850" cy="335756"/>
          </a:xfrm>
          <a:prstGeom prst="rect">
            <a:avLst/>
          </a:prstGeom>
          <a:noFill/>
          <a:ln w="2857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34265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8CCE2-D57A-F923-406D-2C6389495A0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113DD2-38C9-E573-C949-5523FDE48646}"/>
              </a:ext>
            </a:extLst>
          </p:cNvPr>
          <p:cNvGrpSpPr/>
          <p:nvPr/>
        </p:nvGrpSpPr>
        <p:grpSpPr>
          <a:xfrm>
            <a:off x="153365" y="421290"/>
            <a:ext cx="10623724" cy="6530339"/>
            <a:chOff x="4834709" y="928339"/>
            <a:chExt cx="4047954" cy="2348261"/>
          </a:xfrm>
        </p:grpSpPr>
        <p:pic>
          <p:nvPicPr>
            <p:cNvPr id="11" name="Picture 10">
              <a:extLst>
                <a:ext uri="{FF2B5EF4-FFF2-40B4-BE49-F238E27FC236}">
                  <a16:creationId xmlns:a16="http://schemas.microsoft.com/office/drawing/2014/main" id="{82AEAC31-0961-2121-3090-789D8FE7AD11}"/>
                </a:ext>
              </a:extLst>
            </p:cNvPr>
            <p:cNvPicPr>
              <a:picLocks noChangeAspect="1"/>
            </p:cNvPicPr>
            <p:nvPr/>
          </p:nvPicPr>
          <p:blipFill>
            <a:blip r:embed="rId2"/>
            <a:stretch>
              <a:fillRect/>
            </a:stretch>
          </p:blipFill>
          <p:spPr>
            <a:xfrm>
              <a:off x="4834709" y="928339"/>
              <a:ext cx="4047954" cy="2348261"/>
            </a:xfrm>
            <a:prstGeom prst="rect">
              <a:avLst/>
            </a:prstGeom>
          </p:spPr>
        </p:pic>
        <p:pic>
          <p:nvPicPr>
            <p:cNvPr id="12" name="Picture 11">
              <a:extLst>
                <a:ext uri="{FF2B5EF4-FFF2-40B4-BE49-F238E27FC236}">
                  <a16:creationId xmlns:a16="http://schemas.microsoft.com/office/drawing/2014/main" id="{1BC3876B-46DB-E8D0-E9DC-D57E0DBDA6AA}"/>
                </a:ext>
              </a:extLst>
            </p:cNvPr>
            <p:cNvPicPr>
              <a:picLocks noChangeAspect="1"/>
            </p:cNvPicPr>
            <p:nvPr/>
          </p:nvPicPr>
          <p:blipFill>
            <a:blip r:embed="rId3"/>
            <a:stretch>
              <a:fillRect/>
            </a:stretch>
          </p:blipFill>
          <p:spPr>
            <a:xfrm>
              <a:off x="4914900" y="2870061"/>
              <a:ext cx="752475" cy="303830"/>
            </a:xfrm>
            <a:prstGeom prst="rect">
              <a:avLst/>
            </a:prstGeom>
          </p:spPr>
        </p:pic>
      </p:grpSp>
      <p:sp>
        <p:nvSpPr>
          <p:cNvPr id="13" name="TextBox 12">
            <a:extLst>
              <a:ext uri="{FF2B5EF4-FFF2-40B4-BE49-F238E27FC236}">
                <a16:creationId xmlns:a16="http://schemas.microsoft.com/office/drawing/2014/main" id="{1ABE0927-A657-D15B-CBD5-8DAAB0BBA862}"/>
              </a:ext>
            </a:extLst>
          </p:cNvPr>
          <p:cNvSpPr txBox="1"/>
          <p:nvPr/>
        </p:nvSpPr>
        <p:spPr>
          <a:xfrm>
            <a:off x="328011" y="3322929"/>
            <a:ext cx="4549833" cy="1815882"/>
          </a:xfrm>
          <a:prstGeom prst="rect">
            <a:avLst/>
          </a:prstGeom>
          <a:solidFill>
            <a:schemeClr val="bg1">
              <a:lumMod val="85000"/>
              <a:alpha val="50000"/>
            </a:schemeClr>
          </a:solidFill>
        </p:spPr>
        <p:txBody>
          <a:bodyPr wrap="square">
            <a:spAutoFit/>
          </a:bodyPr>
          <a:lstStyle/>
          <a:p>
            <a:r>
              <a:rPr lang="en-US" sz="2800" dirty="0">
                <a:solidFill>
                  <a:schemeClr val="bg2"/>
                </a:solidFill>
              </a:rPr>
              <a:t>Investments in wildlife crossings</a:t>
            </a:r>
          </a:p>
          <a:p>
            <a:pPr marL="285750" indent="-285750">
              <a:buFont typeface="Arial" panose="020B0604020202020204" pitchFamily="34" charset="0"/>
              <a:buChar char="•"/>
            </a:pPr>
            <a:r>
              <a:rPr lang="en-US" sz="2800" dirty="0">
                <a:solidFill>
                  <a:schemeClr val="bg2"/>
                </a:solidFill>
              </a:rPr>
              <a:t>½ mile radius around distinct locations</a:t>
            </a:r>
          </a:p>
        </p:txBody>
      </p:sp>
      <p:sp>
        <p:nvSpPr>
          <p:cNvPr id="14" name="TextBox 13">
            <a:extLst>
              <a:ext uri="{FF2B5EF4-FFF2-40B4-BE49-F238E27FC236}">
                <a16:creationId xmlns:a16="http://schemas.microsoft.com/office/drawing/2014/main" id="{8D89F63C-EB39-E2D5-BFBC-9B5FA7DA2129}"/>
              </a:ext>
            </a:extLst>
          </p:cNvPr>
          <p:cNvSpPr txBox="1"/>
          <p:nvPr/>
        </p:nvSpPr>
        <p:spPr>
          <a:xfrm>
            <a:off x="4877844" y="5039978"/>
            <a:ext cx="5763982" cy="1815882"/>
          </a:xfrm>
          <a:prstGeom prst="rect">
            <a:avLst/>
          </a:prstGeom>
          <a:solidFill>
            <a:schemeClr val="bg1">
              <a:lumMod val="85000"/>
              <a:alpha val="50000"/>
            </a:schemeClr>
          </a:solidFill>
        </p:spPr>
        <p:txBody>
          <a:bodyPr wrap="square">
            <a:spAutoFit/>
          </a:bodyPr>
          <a:lstStyle/>
          <a:p>
            <a:r>
              <a:rPr lang="en-US" sz="2800" dirty="0">
                <a:solidFill>
                  <a:schemeClr val="bg2"/>
                </a:solidFill>
              </a:rPr>
              <a:t>Landscape permeability for wildlife</a:t>
            </a:r>
          </a:p>
          <a:p>
            <a:pPr marL="285750" indent="-285750">
              <a:buFont typeface="Arial" panose="020B0604020202020204" pitchFamily="34" charset="0"/>
              <a:buChar char="•"/>
            </a:pPr>
            <a:r>
              <a:rPr lang="en-US" sz="2800" dirty="0">
                <a:solidFill>
                  <a:schemeClr val="bg2"/>
                </a:solidFill>
              </a:rPr>
              <a:t>Development designed for wildlife permeability is effective implementation</a:t>
            </a:r>
          </a:p>
        </p:txBody>
      </p:sp>
      <p:sp>
        <p:nvSpPr>
          <p:cNvPr id="3" name="Arrow: Pentagon 2">
            <a:extLst>
              <a:ext uri="{FF2B5EF4-FFF2-40B4-BE49-F238E27FC236}">
                <a16:creationId xmlns:a16="http://schemas.microsoft.com/office/drawing/2014/main" id="{A58761AD-F2EA-430D-C3BB-119A1C7CA14F}"/>
              </a:ext>
            </a:extLst>
          </p:cNvPr>
          <p:cNvSpPr/>
          <p:nvPr/>
        </p:nvSpPr>
        <p:spPr>
          <a:xfrm rot="10800000">
            <a:off x="7353835" y="142049"/>
            <a:ext cx="4758745" cy="558744"/>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5B88811-2B8C-3B43-CD9F-869C449AC8F2}"/>
              </a:ext>
            </a:extLst>
          </p:cNvPr>
          <p:cNvSpPr/>
          <p:nvPr/>
        </p:nvSpPr>
        <p:spPr>
          <a:xfrm>
            <a:off x="7972022" y="221366"/>
            <a:ext cx="4894053" cy="400110"/>
          </a:xfrm>
          <a:prstGeom prst="rect">
            <a:avLst/>
          </a:prstGeom>
        </p:spPr>
        <p:txBody>
          <a:bodyPr wrap="square">
            <a:spAutoFit/>
          </a:bodyPr>
          <a:lstStyle/>
          <a:p>
            <a:r>
              <a:rPr lang="en-US" sz="2000" dirty="0">
                <a:solidFill>
                  <a:srgbClr val="1C4F24"/>
                </a:solidFill>
                <a:ea typeface="+mj-ea"/>
                <a:cs typeface="+mj-cs"/>
              </a:rPr>
              <a:t>Permeability, Movement &amp; Migration</a:t>
            </a:r>
            <a:endParaRPr lang="en-US" sz="2000" dirty="0"/>
          </a:p>
        </p:txBody>
      </p:sp>
    </p:spTree>
    <p:extLst>
      <p:ext uri="{BB962C8B-B14F-4D97-AF65-F5344CB8AC3E}">
        <p14:creationId xmlns:p14="http://schemas.microsoft.com/office/powerpoint/2010/main" val="1761342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9FCBB-D037-B381-CD0F-271090841DF7}"/>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8E5306B3-BE2F-1734-3D21-0C7D7A7AD8D6}"/>
              </a:ext>
            </a:extLst>
          </p:cNvPr>
          <p:cNvSpPr/>
          <p:nvPr/>
        </p:nvSpPr>
        <p:spPr>
          <a:xfrm rot="10800000">
            <a:off x="6532368" y="142049"/>
            <a:ext cx="5580212" cy="785508"/>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63EAD905-18ED-C44D-F832-A17A9570C1FD}"/>
              </a:ext>
            </a:extLst>
          </p:cNvPr>
          <p:cNvSpPr/>
          <p:nvPr/>
        </p:nvSpPr>
        <p:spPr>
          <a:xfrm>
            <a:off x="7018151" y="334748"/>
            <a:ext cx="4894053" cy="523220"/>
          </a:xfrm>
          <a:prstGeom prst="rect">
            <a:avLst/>
          </a:prstGeom>
        </p:spPr>
        <p:txBody>
          <a:bodyPr wrap="square">
            <a:spAutoFit/>
          </a:bodyPr>
          <a:lstStyle/>
          <a:p>
            <a:r>
              <a:rPr lang="en-US" sz="2800" dirty="0">
                <a:solidFill>
                  <a:srgbClr val="1C4F24"/>
                </a:solidFill>
                <a:ea typeface="+mj-ea"/>
                <a:cs typeface="+mj-cs"/>
              </a:rPr>
              <a:t>Waterbody &amp; Wetland Setbacks</a:t>
            </a:r>
            <a:endParaRPr lang="en-US" sz="2800" dirty="0"/>
          </a:p>
        </p:txBody>
      </p:sp>
      <p:sp>
        <p:nvSpPr>
          <p:cNvPr id="5" name="Content Placeholder 2">
            <a:extLst>
              <a:ext uri="{FF2B5EF4-FFF2-40B4-BE49-F238E27FC236}">
                <a16:creationId xmlns:a16="http://schemas.microsoft.com/office/drawing/2014/main" id="{E6ED899D-F606-B2F5-F823-FBD36AC55928}"/>
              </a:ext>
            </a:extLst>
          </p:cNvPr>
          <p:cNvSpPr>
            <a:spLocks noGrp="1"/>
          </p:cNvSpPr>
          <p:nvPr>
            <p:ph idx="1"/>
          </p:nvPr>
        </p:nvSpPr>
        <p:spPr>
          <a:xfrm>
            <a:off x="609600" y="1014458"/>
            <a:ext cx="10972800" cy="4525963"/>
          </a:xfrm>
        </p:spPr>
        <p:txBody>
          <a:bodyPr/>
          <a:lstStyle/>
          <a:p>
            <a:r>
              <a:rPr lang="en-US" dirty="0">
                <a:uFill>
                  <a:solidFill>
                    <a:schemeClr val="bg1"/>
                  </a:solidFill>
                </a:uFill>
              </a:rPr>
              <a:t>2018 Draft received stakeholder input</a:t>
            </a:r>
          </a:p>
          <a:p>
            <a:r>
              <a:rPr lang="en-US" dirty="0">
                <a:uFill>
                  <a:solidFill>
                    <a:schemeClr val="bg1"/>
                  </a:solidFill>
                </a:uFill>
              </a:rPr>
              <a:t>Some edits proposed, although not a full overhaul</a:t>
            </a:r>
          </a:p>
          <a:p>
            <a:pPr lvl="1"/>
            <a:r>
              <a:rPr lang="en-US" dirty="0">
                <a:uFill>
                  <a:solidFill>
                    <a:schemeClr val="bg1"/>
                  </a:solidFill>
                </a:uFill>
              </a:rPr>
              <a:t>River and Wetland setback buffer distance unchanged in draft</a:t>
            </a:r>
          </a:p>
          <a:p>
            <a:pPr lvl="1"/>
            <a:r>
              <a:rPr lang="en-US" dirty="0">
                <a:uFill>
                  <a:solidFill>
                    <a:schemeClr val="bg1"/>
                  </a:solidFill>
                </a:uFill>
              </a:rPr>
              <a:t>Streams:</a:t>
            </a:r>
          </a:p>
          <a:p>
            <a:pPr lvl="2"/>
            <a:r>
              <a:rPr lang="en-US" dirty="0">
                <a:uFill>
                  <a:solidFill>
                    <a:schemeClr val="bg1"/>
                  </a:solidFill>
                </a:uFill>
              </a:rPr>
              <a:t>Revised for </a:t>
            </a:r>
            <a:r>
              <a:rPr lang="en-US" b="1" u="sng" dirty="0">
                <a:uFill>
                  <a:solidFill>
                    <a:schemeClr val="bg1"/>
                  </a:solidFill>
                </a:uFill>
              </a:rPr>
              <a:t>consistency &amp; predictability </a:t>
            </a:r>
            <a:r>
              <a:rPr lang="en-US" dirty="0">
                <a:uFill>
                  <a:solidFill>
                    <a:schemeClr val="bg1"/>
                  </a:solidFill>
                </a:uFill>
              </a:rPr>
              <a:t>–  change to 100 feet</a:t>
            </a:r>
          </a:p>
          <a:p>
            <a:pPr lvl="2"/>
            <a:r>
              <a:rPr lang="en-US" dirty="0">
                <a:uFill>
                  <a:solidFill>
                    <a:schemeClr val="bg1"/>
                  </a:solidFill>
                </a:uFill>
              </a:rPr>
              <a:t>Ephemeral – change to 30 feet (matching wetland)</a:t>
            </a:r>
          </a:p>
          <a:p>
            <a:pPr lvl="1"/>
            <a:r>
              <a:rPr lang="en-US" dirty="0">
                <a:uFill>
                  <a:solidFill>
                    <a:schemeClr val="bg1"/>
                  </a:solidFill>
                </a:uFill>
              </a:rPr>
              <a:t>Natural Lake/Pond – change to 100 feet</a:t>
            </a:r>
          </a:p>
          <a:p>
            <a:pPr lvl="1"/>
            <a:r>
              <a:rPr lang="en-US" dirty="0">
                <a:uFill>
                  <a:solidFill>
                    <a:schemeClr val="bg1"/>
                  </a:solidFill>
                </a:uFill>
              </a:rPr>
              <a:t>Additional Edits included:</a:t>
            </a:r>
          </a:p>
          <a:p>
            <a:pPr lvl="2"/>
            <a:r>
              <a:rPr lang="en-US" dirty="0">
                <a:uFill>
                  <a:solidFill>
                    <a:schemeClr val="bg1"/>
                  </a:solidFill>
                </a:uFill>
              </a:rPr>
              <a:t>Definitions for clarity</a:t>
            </a:r>
          </a:p>
          <a:p>
            <a:pPr lvl="2"/>
            <a:r>
              <a:rPr lang="en-US" dirty="0">
                <a:uFill>
                  <a:solidFill>
                    <a:schemeClr val="bg1"/>
                  </a:solidFill>
                </a:uFill>
              </a:rPr>
              <a:t>Removal of 3 </a:t>
            </a:r>
            <a:r>
              <a:rPr lang="en-US" dirty="0" err="1">
                <a:uFill>
                  <a:solidFill>
                    <a:schemeClr val="bg1"/>
                  </a:solidFill>
                </a:uFill>
              </a:rPr>
              <a:t>cfs</a:t>
            </a:r>
            <a:r>
              <a:rPr lang="en-US" dirty="0">
                <a:uFill>
                  <a:solidFill>
                    <a:schemeClr val="bg1"/>
                  </a:solidFill>
                </a:uFill>
              </a:rPr>
              <a:t> requirement for stream</a:t>
            </a:r>
          </a:p>
          <a:p>
            <a:pPr marL="514350" lvl="1" indent="0">
              <a:buNone/>
            </a:pPr>
            <a:endParaRPr lang="en-US" dirty="0">
              <a:uFill>
                <a:solidFill>
                  <a:schemeClr val="bg1"/>
                </a:solidFill>
              </a:uFill>
            </a:endParaRP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Tree>
    <p:extLst>
      <p:ext uri="{BB962C8B-B14F-4D97-AF65-F5344CB8AC3E}">
        <p14:creationId xmlns:p14="http://schemas.microsoft.com/office/powerpoint/2010/main" val="668355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9A82-002A-5FB8-EB9F-9C242568253D}"/>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D2992CBD-8FC4-7394-8874-18C3A28D076C}"/>
              </a:ext>
            </a:extLst>
          </p:cNvPr>
          <p:cNvSpPr/>
          <p:nvPr/>
        </p:nvSpPr>
        <p:spPr>
          <a:xfrm rot="10800000">
            <a:off x="6532368" y="142049"/>
            <a:ext cx="5580212" cy="785508"/>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54CB181-78D3-349A-ACDB-D55C203CA61A}"/>
              </a:ext>
            </a:extLst>
          </p:cNvPr>
          <p:cNvSpPr/>
          <p:nvPr/>
        </p:nvSpPr>
        <p:spPr>
          <a:xfrm>
            <a:off x="7018151" y="334748"/>
            <a:ext cx="4894053" cy="646331"/>
          </a:xfrm>
          <a:prstGeom prst="rect">
            <a:avLst/>
          </a:prstGeom>
        </p:spPr>
        <p:txBody>
          <a:bodyPr wrap="square">
            <a:spAutoFit/>
          </a:bodyPr>
          <a:lstStyle/>
          <a:p>
            <a:r>
              <a:rPr lang="en-US" sz="3600" dirty="0">
                <a:solidFill>
                  <a:srgbClr val="1C4F24"/>
                </a:solidFill>
                <a:ea typeface="+mj-ea"/>
                <a:cs typeface="+mj-cs"/>
              </a:rPr>
              <a:t>Plan Review Committee</a:t>
            </a:r>
            <a:endParaRPr lang="en-US" sz="3600" dirty="0"/>
          </a:p>
        </p:txBody>
      </p:sp>
      <p:sp>
        <p:nvSpPr>
          <p:cNvPr id="5" name="Content Placeholder 2">
            <a:extLst>
              <a:ext uri="{FF2B5EF4-FFF2-40B4-BE49-F238E27FC236}">
                <a16:creationId xmlns:a16="http://schemas.microsoft.com/office/drawing/2014/main" id="{57EAD679-2153-4413-4504-DA75D4ACD194}"/>
              </a:ext>
            </a:extLst>
          </p:cNvPr>
          <p:cNvSpPr>
            <a:spLocks noGrp="1"/>
          </p:cNvSpPr>
          <p:nvPr>
            <p:ph idx="1"/>
          </p:nvPr>
        </p:nvSpPr>
        <p:spPr>
          <a:xfrm>
            <a:off x="609600" y="744001"/>
            <a:ext cx="10972800" cy="4525963"/>
          </a:xfrm>
        </p:spPr>
        <p:txBody>
          <a:bodyPr/>
          <a:lstStyle/>
          <a:p>
            <a:r>
              <a:rPr lang="en-US" sz="2800" dirty="0">
                <a:uFill>
                  <a:solidFill>
                    <a:schemeClr val="bg1"/>
                  </a:solidFill>
                </a:uFill>
              </a:rPr>
              <a:t>Not included in LDRs (as formal process)</a:t>
            </a:r>
          </a:p>
          <a:p>
            <a:r>
              <a:rPr lang="en-US" sz="2800" dirty="0">
                <a:uFill>
                  <a:solidFill>
                    <a:schemeClr val="bg1"/>
                  </a:solidFill>
                </a:uFill>
              </a:rPr>
              <a:t>Internal process </a:t>
            </a:r>
          </a:p>
          <a:p>
            <a:r>
              <a:rPr lang="en-US" sz="2800" dirty="0">
                <a:uFill>
                  <a:solidFill>
                    <a:schemeClr val="bg1"/>
                  </a:solidFill>
                </a:uFill>
              </a:rPr>
              <a:t>Approximately 40 agencies currently on PRC list</a:t>
            </a:r>
          </a:p>
          <a:p>
            <a:r>
              <a:rPr lang="en-US" sz="2800" dirty="0">
                <a:uFill>
                  <a:solidFill>
                    <a:schemeClr val="bg1"/>
                  </a:solidFill>
                </a:uFill>
              </a:rPr>
              <a:t>Each application unique – only sent to agencies where there may be impact / change / interest </a:t>
            </a:r>
          </a:p>
          <a:p>
            <a:r>
              <a:rPr lang="en-US" sz="2800" dirty="0">
                <a:effectLst/>
                <a:latin typeface="Aptos" panose="020B0004020202020204" pitchFamily="34" charset="0"/>
                <a:ea typeface="Aptos" panose="020B0004020202020204" pitchFamily="34" charset="0"/>
                <a:cs typeface="Aptos" panose="020B0004020202020204" pitchFamily="34" charset="0"/>
              </a:rPr>
              <a:t>Required PRC could initiate between 50 to 100 applications per year being sent out to agencies without the capacity to handle such a volume of requests in a timely manner</a:t>
            </a:r>
            <a:endParaRPr lang="en-US" sz="2800" dirty="0">
              <a:uFill>
                <a:solidFill>
                  <a:schemeClr val="bg1"/>
                </a:solidFill>
              </a:uFill>
            </a:endParaRPr>
          </a:p>
          <a:p>
            <a:r>
              <a:rPr lang="en-US" sz="2800" dirty="0">
                <a:uFill>
                  <a:solidFill>
                    <a:schemeClr val="bg1"/>
                  </a:solidFill>
                </a:uFill>
              </a:rPr>
              <a:t>Planning Director and Principal Planner in Current Planning working on internal policy/program </a:t>
            </a: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Tree>
    <p:extLst>
      <p:ext uri="{BB962C8B-B14F-4D97-AF65-F5344CB8AC3E}">
        <p14:creationId xmlns:p14="http://schemas.microsoft.com/office/powerpoint/2010/main" val="1805492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8793AF-A957-4B8F-9CF7-8A0BE04A0331}"/>
              </a:ext>
            </a:extLst>
          </p:cNvPr>
          <p:cNvSpPr>
            <a:spLocks noGrp="1"/>
          </p:cNvSpPr>
          <p:nvPr>
            <p:ph idx="1"/>
          </p:nvPr>
        </p:nvSpPr>
        <p:spPr>
          <a:xfrm>
            <a:off x="609600" y="801956"/>
            <a:ext cx="10972800" cy="5662922"/>
          </a:xfrm>
        </p:spPr>
        <p:txBody>
          <a:bodyPr/>
          <a:lstStyle/>
          <a:p>
            <a:r>
              <a:rPr lang="en-US" dirty="0">
                <a:uFill>
                  <a:solidFill>
                    <a:schemeClr val="bg1"/>
                  </a:solidFill>
                </a:uFill>
              </a:rPr>
              <a:t>Continued meeting from October 14, 2024</a:t>
            </a:r>
          </a:p>
          <a:p>
            <a:r>
              <a:rPr lang="en-US" dirty="0">
                <a:uFill>
                  <a:solidFill>
                    <a:schemeClr val="bg1"/>
                  </a:solidFill>
                </a:uFill>
              </a:rPr>
              <a:t>Questions provided from October 14</a:t>
            </a:r>
            <a:r>
              <a:rPr lang="en-US" baseline="30000" dirty="0">
                <a:uFill>
                  <a:solidFill>
                    <a:schemeClr val="bg1"/>
                  </a:solidFill>
                </a:uFill>
              </a:rPr>
              <a:t>th</a:t>
            </a:r>
            <a:r>
              <a:rPr lang="en-US" dirty="0">
                <a:uFill>
                  <a:solidFill>
                    <a:schemeClr val="bg1"/>
                  </a:solidFill>
                </a:uFill>
              </a:rPr>
              <a:t> to be addressed</a:t>
            </a:r>
          </a:p>
          <a:p>
            <a:pPr lvl="1"/>
            <a:r>
              <a:rPr lang="en-US" dirty="0">
                <a:uFill>
                  <a:solidFill>
                    <a:schemeClr val="bg1"/>
                  </a:solidFill>
                </a:uFill>
              </a:rPr>
              <a:t>How did we arrive at the Tiers (Megan Smith, </a:t>
            </a:r>
            <a:r>
              <a:rPr lang="en-US" dirty="0" err="1">
                <a:uFill>
                  <a:solidFill>
                    <a:schemeClr val="bg1"/>
                  </a:solidFill>
                </a:uFill>
              </a:rPr>
              <a:t>EcoConnect</a:t>
            </a:r>
            <a:r>
              <a:rPr lang="en-US" dirty="0">
                <a:uFill>
                  <a:solidFill>
                    <a:schemeClr val="bg1"/>
                  </a:solidFill>
                </a:uFill>
              </a:rPr>
              <a:t>)</a:t>
            </a:r>
          </a:p>
          <a:p>
            <a:pPr lvl="1"/>
            <a:r>
              <a:rPr lang="en-US" dirty="0">
                <a:uFill>
                  <a:solidFill>
                    <a:schemeClr val="bg1"/>
                  </a:solidFill>
                </a:uFill>
              </a:rPr>
              <a:t>Permeability and Migration</a:t>
            </a:r>
          </a:p>
          <a:p>
            <a:pPr lvl="1"/>
            <a:r>
              <a:rPr lang="en-US" dirty="0">
                <a:uFill>
                  <a:solidFill>
                    <a:schemeClr val="bg1"/>
                  </a:solidFill>
                </a:uFill>
              </a:rPr>
              <a:t>Waterbody and Wetland Setbacks</a:t>
            </a:r>
          </a:p>
          <a:p>
            <a:pPr lvl="1"/>
            <a:r>
              <a:rPr lang="en-US" dirty="0">
                <a:uFill>
                  <a:solidFill>
                    <a:schemeClr val="bg1"/>
                  </a:solidFill>
                </a:uFill>
              </a:rPr>
              <a:t>Plan Review Committee Process (PRC)</a:t>
            </a:r>
          </a:p>
          <a:p>
            <a:pPr lvl="1"/>
            <a:r>
              <a:rPr lang="en-US" dirty="0">
                <a:uFill>
                  <a:solidFill>
                    <a:schemeClr val="bg1"/>
                  </a:solidFill>
                </a:uFill>
              </a:rPr>
              <a:t>Public Lands</a:t>
            </a:r>
          </a:p>
          <a:p>
            <a:r>
              <a:rPr lang="en-US" dirty="0">
                <a:uFill>
                  <a:solidFill>
                    <a:schemeClr val="bg1"/>
                  </a:solidFill>
                </a:uFill>
              </a:rPr>
              <a:t>Additional Questions</a:t>
            </a:r>
          </a:p>
          <a:p>
            <a:r>
              <a:rPr lang="en-US" dirty="0">
                <a:uFill>
                  <a:solidFill>
                    <a:schemeClr val="bg1"/>
                  </a:solidFill>
                </a:uFill>
              </a:rPr>
              <a:t>Public Comment</a:t>
            </a:r>
          </a:p>
          <a:p>
            <a:r>
              <a:rPr lang="en-US" dirty="0">
                <a:uFill>
                  <a:solidFill>
                    <a:schemeClr val="bg1"/>
                  </a:solidFill>
                </a:uFill>
              </a:rPr>
              <a:t>Recommendation</a:t>
            </a: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
        <p:nvSpPr>
          <p:cNvPr id="4" name="Arrow: Pentagon 3">
            <a:extLst>
              <a:ext uri="{FF2B5EF4-FFF2-40B4-BE49-F238E27FC236}">
                <a16:creationId xmlns:a16="http://schemas.microsoft.com/office/drawing/2014/main" id="{845EBE53-FC54-4BFD-9AA9-D7F9B8C75D52}"/>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DF69B4-D097-42E2-AA77-84CEAC4DED67}"/>
              </a:ext>
            </a:extLst>
          </p:cNvPr>
          <p:cNvSpPr/>
          <p:nvPr/>
        </p:nvSpPr>
        <p:spPr>
          <a:xfrm>
            <a:off x="6906322" y="125717"/>
            <a:ext cx="5285678" cy="769441"/>
          </a:xfrm>
          <a:prstGeom prst="rect">
            <a:avLst/>
          </a:prstGeom>
        </p:spPr>
        <p:txBody>
          <a:bodyPr wrap="none">
            <a:spAutoFit/>
          </a:bodyPr>
          <a:lstStyle/>
          <a:p>
            <a:r>
              <a:rPr lang="en-US" sz="4400" dirty="0">
                <a:solidFill>
                  <a:srgbClr val="1C4F24"/>
                </a:solidFill>
                <a:ea typeface="+mj-ea"/>
                <a:cs typeface="+mj-cs"/>
              </a:rPr>
              <a:t>Presentation Contents</a:t>
            </a:r>
            <a:endParaRPr lang="en-US" dirty="0"/>
          </a:p>
        </p:txBody>
      </p:sp>
    </p:spTree>
    <p:extLst>
      <p:ext uri="{BB962C8B-B14F-4D97-AF65-F5344CB8AC3E}">
        <p14:creationId xmlns:p14="http://schemas.microsoft.com/office/powerpoint/2010/main" val="760089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BF98A-2C81-1961-45F7-53E92A29E1FD}"/>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42480A6-3459-53B1-310F-D089216F4745}"/>
              </a:ext>
            </a:extLst>
          </p:cNvPr>
          <p:cNvSpPr>
            <a:spLocks noGrp="1"/>
          </p:cNvSpPr>
          <p:nvPr>
            <p:ph idx="1"/>
          </p:nvPr>
        </p:nvSpPr>
        <p:spPr>
          <a:xfrm>
            <a:off x="377781" y="534803"/>
            <a:ext cx="10972800" cy="6181149"/>
          </a:xfrm>
          <a:solidFill>
            <a:schemeClr val="bg2"/>
          </a:solidFill>
        </p:spPr>
        <p:txBody>
          <a:bodyPr/>
          <a:lstStyle/>
          <a:p>
            <a:r>
              <a:rPr lang="en-US" dirty="0">
                <a:uFill>
                  <a:solidFill>
                    <a:schemeClr val="bg1"/>
                  </a:solidFill>
                </a:uFill>
              </a:rPr>
              <a:t>Sec. 1.5.3.b governs:</a:t>
            </a:r>
          </a:p>
          <a:p>
            <a:pPr marL="457200" lvl="1" indent="0">
              <a:buNone/>
            </a:pPr>
            <a:r>
              <a:rPr lang="en-US" sz="2400" dirty="0">
                <a:effectLst/>
                <a:latin typeface="Calibri" panose="020F0502020204030204" pitchFamily="34" charset="0"/>
                <a:ea typeface="Calibri" panose="020F0502020204030204" pitchFamily="34" charset="0"/>
                <a:cs typeface="Calibri" panose="020F0502020204030204" pitchFamily="34" charset="0"/>
              </a:rPr>
              <a:t>“Physical development, use, exercise of development options and subdivision by the State of Wyoming, the federal government, and all other government entities and their respective agencies, shall comply with the procedures and standards of these LDRs to the extent permitted by law.”</a:t>
            </a:r>
          </a:p>
          <a:p>
            <a:pPr marL="457200" lvl="1" indent="0">
              <a:buNone/>
            </a:pP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r>
              <a:rPr lang="en-US" sz="2800" dirty="0">
                <a:latin typeface="Calibri" panose="020F0502020204030204" pitchFamily="34" charset="0"/>
                <a:ea typeface="Calibri" panose="020F0502020204030204" pitchFamily="34" charset="0"/>
                <a:cs typeface="Calibri" panose="020F0502020204030204" pitchFamily="34" charset="0"/>
              </a:rPr>
              <a:t>Staff Recommends adding to end of Sec 5.2.C.2  </a:t>
            </a:r>
          </a:p>
          <a:p>
            <a:pPr marL="0" marR="0" indent="0">
              <a:spcBef>
                <a:spcPts val="0"/>
              </a:spcBef>
              <a:spcAft>
                <a:spcPts val="0"/>
              </a:spcAft>
              <a:buNone/>
            </a:pPr>
            <a:r>
              <a:rPr lang="en-US" sz="1800" dirty="0">
                <a:effectLst/>
                <a:latin typeface="Aptos" panose="020B0004020202020204" pitchFamily="34" charset="0"/>
                <a:ea typeface="Aptos" panose="020B0004020202020204" pitchFamily="34" charset="0"/>
                <a:cs typeface="Aptos" panose="020B0004020202020204" pitchFamily="34" charset="0"/>
              </a:rPr>
              <a:t>	“2.  Establishment of the Tiered Natural Resources Overlay Map</a:t>
            </a:r>
          </a:p>
          <a:p>
            <a:pPr marL="0" marR="0" indent="0">
              <a:spcBef>
                <a:spcPts val="0"/>
              </a:spcBef>
              <a:spcAft>
                <a:spcPts val="0"/>
              </a:spcAft>
              <a:buNone/>
            </a:pPr>
            <a:r>
              <a:rPr lang="en-US" sz="1800" dirty="0">
                <a:effectLst/>
                <a:latin typeface="Aptos" panose="020B0004020202020204" pitchFamily="34" charset="0"/>
                <a:ea typeface="Aptos" panose="020B0004020202020204" pitchFamily="34" charset="0"/>
                <a:cs typeface="Aptos" panose="020B0004020202020204" pitchFamily="34" charset="0"/>
              </a:rPr>
              <a:t>	There is hereby established the Tiered Natural Resources Overlay Map, which shall overlay all zones 	established by these LDRs. “</a:t>
            </a:r>
          </a:p>
          <a:p>
            <a:pPr marL="0" marR="0" indent="0">
              <a:spcBef>
                <a:spcPts val="0"/>
              </a:spcBef>
              <a:spcAft>
                <a:spcPts val="0"/>
              </a:spcAft>
              <a:buNone/>
            </a:pPr>
            <a:endParaRPr lang="en-US" sz="1800" dirty="0">
              <a:latin typeface="Aptos" panose="020B0004020202020204" pitchFamily="34" charset="0"/>
              <a:ea typeface="Aptos" panose="020B0004020202020204" pitchFamily="34" charset="0"/>
              <a:cs typeface="Aptos" panose="020B0004020202020204" pitchFamily="34" charset="0"/>
            </a:endParaRPr>
          </a:p>
          <a:p>
            <a:pPr marL="0" indent="0">
              <a:spcBef>
                <a:spcPts val="0"/>
              </a:spcBef>
              <a:spcAft>
                <a:spcPts val="0"/>
              </a:spcAft>
              <a:buNone/>
            </a:pPr>
            <a:r>
              <a:rPr lang="en-US" sz="1800" dirty="0">
                <a:effectLst/>
                <a:highlight>
                  <a:srgbClr val="FFFF00"/>
                </a:highlight>
                <a:latin typeface="Aptos" panose="020B0004020202020204" pitchFamily="34" charset="0"/>
                <a:ea typeface="Aptos" panose="020B0004020202020204" pitchFamily="34" charset="0"/>
                <a:cs typeface="Aptos" panose="020B0004020202020204" pitchFamily="34" charset="0"/>
              </a:rPr>
              <a:t>ADD</a:t>
            </a:r>
            <a:r>
              <a:rPr lang="en-US" sz="1800" dirty="0">
                <a:effectLst/>
                <a:latin typeface="Aptos" panose="020B0004020202020204" pitchFamily="34" charset="0"/>
                <a:ea typeface="Aptos" panose="020B0004020202020204" pitchFamily="34" charset="0"/>
                <a:cs typeface="Aptos" panose="020B0004020202020204" pitchFamily="34" charset="0"/>
              </a:rPr>
              <a:t> - </a:t>
            </a:r>
            <a:r>
              <a:rPr lang="en-US" sz="1800" dirty="0">
                <a:solidFill>
                  <a:srgbClr val="000000"/>
                </a:solidFill>
                <a:effectLst/>
                <a:latin typeface="Aptos" panose="020B0004020202020204" pitchFamily="34" charset="0"/>
                <a:ea typeface="Aptos" panose="020B0004020202020204" pitchFamily="34" charset="0"/>
                <a:cs typeface="Aptos" panose="020B0004020202020204" pitchFamily="34" charset="0"/>
              </a:rPr>
              <a:t>“All lands within Teton County are within the Tiered Natural Resources Overlay.  If any land is omitted from the map, it shall be considered as being within the Mid Tier for the purposes of these Land Development Regulations.  Lands owned by government entities shall be subject to the NRO processes in these Land Development Regulations in accordance with Sec 1.5.3. Application to Government Entities.”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lvl="1"/>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lvl="1"/>
            <a:endParaRPr lang="en-US" dirty="0">
              <a:uFill>
                <a:solidFill>
                  <a:schemeClr val="bg1"/>
                </a:solidFill>
              </a:uFill>
            </a:endParaRP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
        <p:nvSpPr>
          <p:cNvPr id="3" name="Arrow: Pentagon 2">
            <a:extLst>
              <a:ext uri="{FF2B5EF4-FFF2-40B4-BE49-F238E27FC236}">
                <a16:creationId xmlns:a16="http://schemas.microsoft.com/office/drawing/2014/main" id="{160E2B2E-BEC0-DFAC-FBB0-C600B899999B}"/>
              </a:ext>
            </a:extLst>
          </p:cNvPr>
          <p:cNvSpPr/>
          <p:nvPr/>
        </p:nvSpPr>
        <p:spPr>
          <a:xfrm rot="10800000">
            <a:off x="6532368" y="142049"/>
            <a:ext cx="5580212" cy="785508"/>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B814AAD-1795-EA7F-9CBF-71B36CB10733}"/>
              </a:ext>
            </a:extLst>
          </p:cNvPr>
          <p:cNvSpPr/>
          <p:nvPr/>
        </p:nvSpPr>
        <p:spPr>
          <a:xfrm>
            <a:off x="7018151" y="334748"/>
            <a:ext cx="4894053" cy="584775"/>
          </a:xfrm>
          <a:prstGeom prst="rect">
            <a:avLst/>
          </a:prstGeom>
        </p:spPr>
        <p:txBody>
          <a:bodyPr wrap="square">
            <a:spAutoFit/>
          </a:bodyPr>
          <a:lstStyle/>
          <a:p>
            <a:r>
              <a:rPr lang="en-US" sz="3200" dirty="0">
                <a:solidFill>
                  <a:srgbClr val="1C4F24"/>
                </a:solidFill>
                <a:ea typeface="+mj-ea"/>
                <a:cs typeface="+mj-cs"/>
              </a:rPr>
              <a:t>Public Lands - Applicability</a:t>
            </a:r>
            <a:endParaRPr lang="en-US" sz="3200" dirty="0"/>
          </a:p>
        </p:txBody>
      </p:sp>
    </p:spTree>
    <p:extLst>
      <p:ext uri="{BB962C8B-B14F-4D97-AF65-F5344CB8AC3E}">
        <p14:creationId xmlns:p14="http://schemas.microsoft.com/office/powerpoint/2010/main" val="23217397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E7A41-CBCD-6B09-E58E-6A784B229B32}"/>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415EB83D-51B2-EC9D-52C9-BCDFC85B5DE9}"/>
              </a:ext>
            </a:extLst>
          </p:cNvPr>
          <p:cNvSpPr>
            <a:spLocks noGrp="1"/>
          </p:cNvSpPr>
          <p:nvPr>
            <p:ph idx="1"/>
          </p:nvPr>
        </p:nvSpPr>
        <p:spPr>
          <a:xfrm>
            <a:off x="397100" y="1204453"/>
            <a:ext cx="10972800" cy="2858831"/>
          </a:xfrm>
          <a:solidFill>
            <a:schemeClr val="bg2"/>
          </a:solidFill>
        </p:spPr>
        <p:txBody>
          <a:bodyPr/>
          <a:lstStyle/>
          <a:p>
            <a:r>
              <a:rPr lang="en-US" sz="2800" dirty="0">
                <a:uFill>
                  <a:solidFill>
                    <a:schemeClr val="bg1"/>
                  </a:solidFill>
                </a:uFill>
              </a:rPr>
              <a:t>Edits to other sections for consistency of numbering</a:t>
            </a:r>
          </a:p>
          <a:p>
            <a:r>
              <a:rPr lang="en-US" sz="2800" dirty="0">
                <a:effectLst/>
                <a:uFill>
                  <a:solidFill>
                    <a:schemeClr val="bg1"/>
                  </a:solidFill>
                </a:uFill>
                <a:latin typeface="Aptos" panose="020B0004020202020204" pitchFamily="34" charset="0"/>
                <a:ea typeface="Aptos" panose="020B0004020202020204" pitchFamily="34" charset="0"/>
                <a:cs typeface="Aptos" panose="020B0004020202020204" pitchFamily="34" charset="0"/>
              </a:rPr>
              <a:t>Current uses which are not allowed in the NRO in R-1 zone have </a:t>
            </a:r>
            <a:r>
              <a:rPr lang="en-US" sz="2800" dirty="0">
                <a:uFill>
                  <a:solidFill>
                    <a:schemeClr val="bg1"/>
                  </a:solidFill>
                </a:uFill>
                <a:latin typeface="Aptos" panose="020B0004020202020204" pitchFamily="34" charset="0"/>
                <a:ea typeface="Aptos" panose="020B0004020202020204" pitchFamily="34" charset="0"/>
                <a:cs typeface="Aptos" panose="020B0004020202020204" pitchFamily="34" charset="0"/>
              </a:rPr>
              <a:t>been amended to state “not allowed within the High Tier” of the NRO (i.e. campground, assembly, daycare/education &amp; aviation)</a:t>
            </a:r>
          </a:p>
          <a:p>
            <a:r>
              <a:rPr lang="en-US" sz="2800" dirty="0">
                <a:effectLst/>
                <a:uFill>
                  <a:solidFill>
                    <a:schemeClr val="bg1"/>
                  </a:solidFill>
                </a:uFill>
                <a:latin typeface="Aptos" panose="020B0004020202020204" pitchFamily="34" charset="0"/>
                <a:ea typeface="Aptos" panose="020B0004020202020204" pitchFamily="34" charset="0"/>
                <a:cs typeface="Aptos" panose="020B0004020202020204" pitchFamily="34" charset="0"/>
              </a:rPr>
              <a:t>Table of edits page 46 of packet</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indent="0">
              <a:spcBef>
                <a:spcPts val="0"/>
              </a:spcBef>
              <a:spcAft>
                <a:spcPts val="0"/>
              </a:spcAft>
              <a:buNone/>
            </a:pPr>
            <a:endParaRPr lang="en-US" sz="2800" dirty="0">
              <a:latin typeface="Calibri" panose="020F0502020204030204" pitchFamily="34" charset="0"/>
              <a:ea typeface="Calibri" panose="020F0502020204030204" pitchFamily="34" charset="0"/>
              <a:cs typeface="Calibri" panose="020F0502020204030204" pitchFamily="34" charset="0"/>
            </a:endParaRPr>
          </a:p>
          <a:p>
            <a:pPr lvl="1"/>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lvl="1"/>
            <a:endParaRPr lang="en-US" dirty="0">
              <a:uFill>
                <a:solidFill>
                  <a:schemeClr val="bg1"/>
                </a:solidFill>
              </a:uFill>
            </a:endParaRP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
        <p:nvSpPr>
          <p:cNvPr id="3" name="Arrow: Pentagon 2">
            <a:extLst>
              <a:ext uri="{FF2B5EF4-FFF2-40B4-BE49-F238E27FC236}">
                <a16:creationId xmlns:a16="http://schemas.microsoft.com/office/drawing/2014/main" id="{7091C3AB-FFB1-C94E-C80C-4D05CA6E7F8D}"/>
              </a:ext>
            </a:extLst>
          </p:cNvPr>
          <p:cNvSpPr/>
          <p:nvPr/>
        </p:nvSpPr>
        <p:spPr>
          <a:xfrm rot="10800000">
            <a:off x="6532368" y="142049"/>
            <a:ext cx="5580212" cy="785508"/>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81EE03D8-425E-F85C-7BEF-60405D41BDCD}"/>
              </a:ext>
            </a:extLst>
          </p:cNvPr>
          <p:cNvSpPr/>
          <p:nvPr/>
        </p:nvSpPr>
        <p:spPr>
          <a:xfrm>
            <a:off x="7018151" y="334748"/>
            <a:ext cx="4894053" cy="584775"/>
          </a:xfrm>
          <a:prstGeom prst="rect">
            <a:avLst/>
          </a:prstGeom>
        </p:spPr>
        <p:txBody>
          <a:bodyPr wrap="square">
            <a:spAutoFit/>
          </a:bodyPr>
          <a:lstStyle/>
          <a:p>
            <a:r>
              <a:rPr lang="en-US" sz="3200" dirty="0">
                <a:solidFill>
                  <a:srgbClr val="1C4F24"/>
                </a:solidFill>
                <a:ea typeface="+mj-ea"/>
                <a:cs typeface="+mj-cs"/>
              </a:rPr>
              <a:t>Other Minor Amendments</a:t>
            </a:r>
            <a:endParaRPr lang="en-US" sz="3200" dirty="0"/>
          </a:p>
        </p:txBody>
      </p:sp>
    </p:spTree>
    <p:extLst>
      <p:ext uri="{BB962C8B-B14F-4D97-AF65-F5344CB8AC3E}">
        <p14:creationId xmlns:p14="http://schemas.microsoft.com/office/powerpoint/2010/main" val="2977502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7F3D0-1008-E7FA-DDF4-114622B88F71}"/>
            </a:ext>
          </a:extLst>
        </p:cNvPr>
        <p:cNvGrpSpPr/>
        <p:nvPr/>
      </p:nvGrpSpPr>
      <p:grpSpPr>
        <a:xfrm>
          <a:off x="0" y="0"/>
          <a:ext cx="0" cy="0"/>
          <a:chOff x="0" y="0"/>
          <a:chExt cx="0" cy="0"/>
        </a:xfrm>
      </p:grpSpPr>
      <p:sp>
        <p:nvSpPr>
          <p:cNvPr id="5" name="Content Placeholder 2">
            <a:extLst>
              <a:ext uri="{FF2B5EF4-FFF2-40B4-BE49-F238E27FC236}">
                <a16:creationId xmlns:a16="http://schemas.microsoft.com/office/drawing/2014/main" id="{F61D23FC-794B-7F93-C0E9-B51C95DF852D}"/>
              </a:ext>
            </a:extLst>
          </p:cNvPr>
          <p:cNvSpPr>
            <a:spLocks noGrp="1"/>
          </p:cNvSpPr>
          <p:nvPr>
            <p:ph idx="1"/>
          </p:nvPr>
        </p:nvSpPr>
        <p:spPr>
          <a:xfrm>
            <a:off x="609600" y="1014458"/>
            <a:ext cx="10972800" cy="4525963"/>
          </a:xfrm>
        </p:spPr>
        <p:txBody>
          <a:bodyPr/>
          <a:lstStyle/>
          <a:p>
            <a:r>
              <a:rPr lang="en-US" sz="4400" dirty="0">
                <a:uFill>
                  <a:solidFill>
                    <a:schemeClr val="bg1"/>
                  </a:solidFill>
                </a:uFill>
              </a:rPr>
              <a:t>Public Comment</a:t>
            </a:r>
          </a:p>
          <a:p>
            <a:r>
              <a:rPr lang="en-US" sz="4400" dirty="0">
                <a:effectLst/>
                <a:uFill>
                  <a:solidFill>
                    <a:schemeClr val="bg1"/>
                  </a:solidFill>
                </a:uFill>
                <a:latin typeface="Calibri" panose="020F0502020204030204" pitchFamily="34" charset="0"/>
                <a:ea typeface="Calibri" panose="020F0502020204030204" pitchFamily="34" charset="0"/>
                <a:cs typeface="Arial" panose="020B0604020202020204" pitchFamily="34" charset="0"/>
              </a:rPr>
              <a:t>Additional Questions ?</a:t>
            </a:r>
          </a:p>
          <a:p>
            <a:r>
              <a:rPr lang="en-US" sz="4400" dirty="0">
                <a:uFill>
                  <a:solidFill>
                    <a:schemeClr val="bg1"/>
                  </a:solidFill>
                </a:uFill>
                <a:latin typeface="Calibri" panose="020F0502020204030204" pitchFamily="34" charset="0"/>
                <a:ea typeface="Calibri" panose="020F0502020204030204" pitchFamily="34" charset="0"/>
                <a:cs typeface="Arial" panose="020B0604020202020204" pitchFamily="34" charset="0"/>
              </a:rPr>
              <a:t>Edits ?</a:t>
            </a:r>
          </a:p>
          <a:p>
            <a:r>
              <a:rPr lang="en-US" sz="4400" dirty="0">
                <a:uFill>
                  <a:solidFill>
                    <a:schemeClr val="bg1"/>
                  </a:solidFill>
                </a:uFill>
                <a:latin typeface="Calibri" panose="020F0502020204030204" pitchFamily="34" charset="0"/>
                <a:ea typeface="Calibri" panose="020F0502020204030204" pitchFamily="34" charset="0"/>
                <a:cs typeface="Arial" panose="020B0604020202020204" pitchFamily="34" charset="0"/>
              </a:rPr>
              <a:t>Recommendation </a:t>
            </a:r>
          </a:p>
          <a:p>
            <a:pPr lvl="1"/>
            <a:r>
              <a:rPr lang="en-US" sz="4000" dirty="0">
                <a:effectLst/>
                <a:uFill>
                  <a:solidFill>
                    <a:schemeClr val="bg1"/>
                  </a:solidFill>
                </a:uFill>
                <a:latin typeface="Calibri" panose="020F0502020204030204" pitchFamily="34" charset="0"/>
                <a:ea typeface="Calibri" panose="020F0502020204030204" pitchFamily="34" charset="0"/>
                <a:cs typeface="Arial" panose="020B0604020202020204" pitchFamily="34" charset="0"/>
              </a:rPr>
              <a:t>OR Continue to next Meeting?</a:t>
            </a:r>
            <a:endParaRPr lang="en-US" sz="4000" dirty="0">
              <a:effectLst/>
              <a:latin typeface="Calibri" panose="020F0502020204030204" pitchFamily="34" charset="0"/>
              <a:ea typeface="Calibri" panose="020F0502020204030204" pitchFamily="34" charset="0"/>
              <a:cs typeface="Arial" panose="020B0604020202020204" pitchFamily="34" charset="0"/>
            </a:endParaRPr>
          </a:p>
          <a:p>
            <a:pPr lvl="1"/>
            <a:endParaRPr lang="en-US" dirty="0">
              <a:uFill>
                <a:solidFill>
                  <a:schemeClr val="bg1"/>
                </a:solidFill>
              </a:uFill>
            </a:endParaRP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Tree>
    <p:extLst>
      <p:ext uri="{BB962C8B-B14F-4D97-AF65-F5344CB8AC3E}">
        <p14:creationId xmlns:p14="http://schemas.microsoft.com/office/powerpoint/2010/main" val="3100289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72CD3-6847-8198-35A5-09ADFD8CB82D}"/>
            </a:ext>
          </a:extLst>
        </p:cNvPr>
        <p:cNvGrpSpPr/>
        <p:nvPr/>
      </p:nvGrpSpPr>
      <p:grpSpPr>
        <a:xfrm>
          <a:off x="0" y="0"/>
          <a:ext cx="0" cy="0"/>
          <a:chOff x="0" y="0"/>
          <a:chExt cx="0" cy="0"/>
        </a:xfrm>
      </p:grpSpPr>
      <p:sp>
        <p:nvSpPr>
          <p:cNvPr id="3" name="Arrow: Pentagon 2">
            <a:extLst>
              <a:ext uri="{FF2B5EF4-FFF2-40B4-BE49-F238E27FC236}">
                <a16:creationId xmlns:a16="http://schemas.microsoft.com/office/drawing/2014/main" id="{E200A956-5E5B-F9EC-BE47-EC8FA0890997}"/>
              </a:ext>
            </a:extLst>
          </p:cNvPr>
          <p:cNvSpPr/>
          <p:nvPr/>
        </p:nvSpPr>
        <p:spPr>
          <a:xfrm rot="10800000">
            <a:off x="6532368" y="142049"/>
            <a:ext cx="5580212" cy="785508"/>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3841AD8-4391-9707-7804-8B026EA613C4}"/>
              </a:ext>
            </a:extLst>
          </p:cNvPr>
          <p:cNvSpPr/>
          <p:nvPr/>
        </p:nvSpPr>
        <p:spPr>
          <a:xfrm>
            <a:off x="7018151" y="334748"/>
            <a:ext cx="4894053" cy="584775"/>
          </a:xfrm>
          <a:prstGeom prst="rect">
            <a:avLst/>
          </a:prstGeom>
        </p:spPr>
        <p:txBody>
          <a:bodyPr wrap="square">
            <a:spAutoFit/>
          </a:bodyPr>
          <a:lstStyle/>
          <a:p>
            <a:r>
              <a:rPr lang="en-US" sz="3200" dirty="0">
                <a:solidFill>
                  <a:srgbClr val="1C4F24"/>
                </a:solidFill>
                <a:ea typeface="+mj-ea"/>
                <a:cs typeface="+mj-cs"/>
              </a:rPr>
              <a:t>Suggested Motions</a:t>
            </a:r>
            <a:endParaRPr lang="en-US" sz="3200" dirty="0"/>
          </a:p>
        </p:txBody>
      </p:sp>
      <p:sp>
        <p:nvSpPr>
          <p:cNvPr id="5" name="Content Placeholder 2">
            <a:extLst>
              <a:ext uri="{FF2B5EF4-FFF2-40B4-BE49-F238E27FC236}">
                <a16:creationId xmlns:a16="http://schemas.microsoft.com/office/drawing/2014/main" id="{FA23F72B-25E7-0CEE-1842-24E8FAFFD50B}"/>
              </a:ext>
            </a:extLst>
          </p:cNvPr>
          <p:cNvSpPr>
            <a:spLocks noGrp="1"/>
          </p:cNvSpPr>
          <p:nvPr>
            <p:ph idx="1"/>
          </p:nvPr>
        </p:nvSpPr>
        <p:spPr>
          <a:xfrm>
            <a:off x="609600" y="1014458"/>
            <a:ext cx="10972800" cy="4525963"/>
          </a:xfrm>
        </p:spPr>
        <p:txBody>
          <a:bodyPr/>
          <a:lstStyle/>
          <a:p>
            <a:pPr marL="0" marR="0" indent="0" algn="just">
              <a:spcBef>
                <a:spcPts val="0"/>
              </a:spcBef>
              <a:spcAft>
                <a:spcPts val="800"/>
              </a:spcAft>
              <a:buNone/>
            </a:pPr>
            <a:r>
              <a:rPr lang="en-US" sz="2400" b="1" u="sng" dirty="0">
                <a:effectLst/>
                <a:latin typeface="Calibri" panose="020F0502020204030204" pitchFamily="34" charset="0"/>
                <a:ea typeface="Calibri" panose="020F0502020204030204" pitchFamily="34" charset="0"/>
                <a:cs typeface="Arial" panose="020B0604020202020204" pitchFamily="34" charset="0"/>
              </a:rPr>
              <a:t>LDR Text Amendment AMD2024-0001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800"/>
              </a:spcAft>
              <a:buNone/>
            </a:pPr>
            <a:r>
              <a:rPr lang="en-US" sz="2400" dirty="0">
                <a:effectLst/>
                <a:latin typeface="Calibri" panose="020F0502020204030204" pitchFamily="34" charset="0"/>
                <a:ea typeface="Calibri" panose="020F0502020204030204" pitchFamily="34" charset="0"/>
                <a:cs typeface="Arial" panose="020B0604020202020204" pitchFamily="34" charset="0"/>
              </a:rPr>
              <a:t>I move to recommend </a:t>
            </a:r>
            <a:r>
              <a:rPr lang="en-US" sz="2400" b="1" dirty="0">
                <a:effectLst/>
                <a:latin typeface="Calibri" panose="020F0502020204030204" pitchFamily="34" charset="0"/>
                <a:ea typeface="Calibri" panose="020F0502020204030204" pitchFamily="34" charset="0"/>
                <a:cs typeface="Arial" panose="020B0604020202020204" pitchFamily="34" charset="0"/>
              </a:rPr>
              <a:t>APPROVAL</a:t>
            </a:r>
            <a:r>
              <a:rPr lang="en-US" sz="2400" dirty="0">
                <a:effectLst/>
                <a:latin typeface="Calibri" panose="020F0502020204030204" pitchFamily="34" charset="0"/>
                <a:ea typeface="Calibri" panose="020F0502020204030204" pitchFamily="34" charset="0"/>
                <a:cs typeface="Arial" panose="020B0604020202020204" pitchFamily="34" charset="0"/>
              </a:rPr>
              <a:t> of</a:t>
            </a:r>
            <a:r>
              <a:rPr lang="en-US" sz="2400" b="1" dirty="0">
                <a:effectLst/>
                <a:latin typeface="Calibri" panose="020F0502020204030204" pitchFamily="34" charset="0"/>
                <a:ea typeface="Calibri" panose="020F0502020204030204" pitchFamily="34" charset="0"/>
                <a:cs typeface="Arial" panose="020B0604020202020204" pitchFamily="34" charset="0"/>
              </a:rPr>
              <a:t> AMD2024-0001</a:t>
            </a:r>
            <a:r>
              <a:rPr lang="en-US" sz="2400" dirty="0">
                <a:effectLst/>
                <a:latin typeface="Calibri" panose="020F0502020204030204" pitchFamily="34" charset="0"/>
                <a:ea typeface="Calibri" panose="020F0502020204030204" pitchFamily="34" charset="0"/>
                <a:cs typeface="Arial" panose="020B0604020202020204" pitchFamily="34" charset="0"/>
              </a:rPr>
              <a:t>, </a:t>
            </a:r>
            <a:r>
              <a:rPr lang="en-US" sz="2400" u="sng" dirty="0">
                <a:effectLst/>
                <a:latin typeface="Calibri" panose="020F0502020204030204" pitchFamily="34" charset="0"/>
                <a:ea typeface="Calibri" panose="020F0502020204030204" pitchFamily="34" charset="0"/>
                <a:cs typeface="Arial" panose="020B0604020202020204" pitchFamily="34" charset="0"/>
              </a:rPr>
              <a:t>including minor amendments</a:t>
            </a:r>
            <a:r>
              <a:rPr lang="en-US" sz="2400" dirty="0">
                <a:effectLst/>
                <a:latin typeface="Calibri" panose="020F0502020204030204" pitchFamily="34" charset="0"/>
                <a:ea typeface="Calibri" panose="020F0502020204030204" pitchFamily="34" charset="0"/>
                <a:cs typeface="Arial" panose="020B0604020202020204" pitchFamily="34" charset="0"/>
              </a:rPr>
              <a:t>, as presented in the draft dated October 22, 2024, to update the Natural Resources Overlay, being able to make the findings of LDR Section 8.7.1. as recommended by the Planning Director.</a:t>
            </a:r>
          </a:p>
          <a:p>
            <a:pPr marL="0" marR="0" indent="0" algn="just">
              <a:spcBef>
                <a:spcPts val="0"/>
              </a:spcBef>
              <a:spcAft>
                <a:spcPts val="800"/>
              </a:spcAft>
              <a:buNone/>
            </a:pP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800"/>
              </a:spcAft>
              <a:buNone/>
            </a:pPr>
            <a:r>
              <a:rPr lang="en-US" sz="2400" b="1" u="sng" dirty="0">
                <a:effectLst/>
                <a:latin typeface="Calibri" panose="020F0502020204030204" pitchFamily="34" charset="0"/>
                <a:ea typeface="Calibri" panose="020F0502020204030204" pitchFamily="34" charset="0"/>
                <a:cs typeface="Arial" panose="020B0604020202020204" pitchFamily="34" charset="0"/>
              </a:rPr>
              <a:t>Zoning Map Amendment ZMA2024-0001</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marL="0" marR="0" indent="0" algn="just">
              <a:spcBef>
                <a:spcPts val="0"/>
              </a:spcBef>
              <a:spcAft>
                <a:spcPts val="800"/>
              </a:spcAft>
              <a:buNone/>
            </a:pPr>
            <a:r>
              <a:rPr lang="en-US" sz="2400" dirty="0">
                <a:effectLst/>
                <a:latin typeface="Calibri" panose="020F0502020204030204" pitchFamily="34" charset="0"/>
                <a:ea typeface="Calibri" panose="020F0502020204030204" pitchFamily="34" charset="0"/>
                <a:cs typeface="Arial" panose="020B0604020202020204" pitchFamily="34" charset="0"/>
              </a:rPr>
              <a:t>I move to recommend APPROVAL of</a:t>
            </a:r>
            <a:r>
              <a:rPr lang="en-US" sz="2400" b="1" dirty="0">
                <a:effectLst/>
                <a:latin typeface="Calibri" panose="020F0502020204030204" pitchFamily="34" charset="0"/>
                <a:ea typeface="Calibri" panose="020F0502020204030204" pitchFamily="34" charset="0"/>
                <a:cs typeface="Arial" panose="020B0604020202020204" pitchFamily="34" charset="0"/>
              </a:rPr>
              <a:t> ZMA2024-0001</a:t>
            </a:r>
            <a:r>
              <a:rPr lang="en-US" sz="2400" dirty="0">
                <a:effectLst/>
                <a:latin typeface="Calibri" panose="020F0502020204030204" pitchFamily="34" charset="0"/>
                <a:ea typeface="Calibri" panose="020F0502020204030204" pitchFamily="34" charset="0"/>
                <a:cs typeface="Arial" panose="020B0604020202020204" pitchFamily="34" charset="0"/>
              </a:rPr>
              <a:t> as presented in the staff report dated October 14, 2024, to amend the Natural Resources Overlay and apply the updated three tiers as shown in the map, being able to make the findings of LDR Section 8.7.2. as recommended by the Planning Director.</a:t>
            </a:r>
            <a:r>
              <a:rPr lang="en-US" sz="2400" i="1" dirty="0">
                <a:effectLst/>
                <a:latin typeface="Calibri" panose="020F0502020204030204" pitchFamily="34" charset="0"/>
                <a:ea typeface="Calibri" panose="020F0502020204030204" pitchFamily="34" charset="0"/>
                <a:cs typeface="Arial" panose="020B0604020202020204" pitchFamily="34" charset="0"/>
              </a:rPr>
              <a:t> </a:t>
            </a:r>
            <a:endParaRPr lang="en-US" sz="2400" dirty="0">
              <a:effectLst/>
              <a:latin typeface="Calibri" panose="020F0502020204030204" pitchFamily="34" charset="0"/>
              <a:ea typeface="Calibri" panose="020F0502020204030204" pitchFamily="34" charset="0"/>
              <a:cs typeface="Arial" panose="020B0604020202020204" pitchFamily="34" charset="0"/>
            </a:endParaRPr>
          </a:p>
          <a:p>
            <a:pPr lvl="1"/>
            <a:endParaRPr lang="en-US" dirty="0">
              <a:uFill>
                <a:solidFill>
                  <a:schemeClr val="bg1"/>
                </a:solidFill>
              </a:uFill>
            </a:endParaRPr>
          </a:p>
          <a:p>
            <a:pPr marL="914400" lvl="2" indent="0">
              <a:buNone/>
            </a:pPr>
            <a:endParaRPr lang="en-US" dirty="0">
              <a:uFill>
                <a:solidFill>
                  <a:schemeClr val="bg1"/>
                </a:solidFill>
              </a:uFill>
            </a:endParaRPr>
          </a:p>
          <a:p>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a:p>
            <a:pPr marL="0" indent="0">
              <a:buNone/>
            </a:pPr>
            <a:endParaRPr lang="en-US" dirty="0">
              <a:uFill>
                <a:solidFill>
                  <a:schemeClr val="bg1"/>
                </a:solidFill>
              </a:uFill>
            </a:endParaRPr>
          </a:p>
        </p:txBody>
      </p:sp>
    </p:spTree>
    <p:extLst>
      <p:ext uri="{BB962C8B-B14F-4D97-AF65-F5344CB8AC3E}">
        <p14:creationId xmlns:p14="http://schemas.microsoft.com/office/powerpoint/2010/main" val="2208343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845EBE53-FC54-4BFD-9AA9-D7F9B8C75D52}"/>
              </a:ext>
            </a:extLst>
          </p:cNvPr>
          <p:cNvSpPr/>
          <p:nvPr/>
        </p:nvSpPr>
        <p:spPr>
          <a:xfrm rot="10800000">
            <a:off x="6096000" y="4914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DF69B4-D097-42E2-AA77-84CEAC4DED67}"/>
              </a:ext>
            </a:extLst>
          </p:cNvPr>
          <p:cNvSpPr/>
          <p:nvPr/>
        </p:nvSpPr>
        <p:spPr>
          <a:xfrm>
            <a:off x="7651336" y="16959"/>
            <a:ext cx="2899063" cy="769441"/>
          </a:xfrm>
          <a:prstGeom prst="rect">
            <a:avLst/>
          </a:prstGeom>
        </p:spPr>
        <p:txBody>
          <a:bodyPr wrap="none">
            <a:spAutoFit/>
          </a:bodyPr>
          <a:lstStyle/>
          <a:p>
            <a:r>
              <a:rPr lang="en-US" sz="4400" dirty="0">
                <a:solidFill>
                  <a:srgbClr val="1C4F24"/>
                </a:solidFill>
                <a:ea typeface="+mj-ea"/>
                <a:cs typeface="+mj-cs"/>
              </a:rPr>
              <a:t>Background</a:t>
            </a:r>
            <a:endParaRPr lang="en-US" dirty="0"/>
          </a:p>
        </p:txBody>
      </p:sp>
      <p:sp>
        <p:nvSpPr>
          <p:cNvPr id="2" name="TextBox 3">
            <a:extLst>
              <a:ext uri="{FF2B5EF4-FFF2-40B4-BE49-F238E27FC236}">
                <a16:creationId xmlns:a16="http://schemas.microsoft.com/office/drawing/2014/main" id="{6DA8D886-13B1-6AC5-BC11-444B61E1ECD5}"/>
              </a:ext>
            </a:extLst>
          </p:cNvPr>
          <p:cNvSpPr txBox="1"/>
          <p:nvPr/>
        </p:nvSpPr>
        <p:spPr>
          <a:xfrm>
            <a:off x="439056" y="115443"/>
            <a:ext cx="4248150" cy="64633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3600" dirty="0"/>
              <a:t>CURRENT PROCESS</a:t>
            </a:r>
          </a:p>
        </p:txBody>
      </p:sp>
      <p:sp>
        <p:nvSpPr>
          <p:cNvPr id="3" name="TextBox 6">
            <a:extLst>
              <a:ext uri="{FF2B5EF4-FFF2-40B4-BE49-F238E27FC236}">
                <a16:creationId xmlns:a16="http://schemas.microsoft.com/office/drawing/2014/main" id="{80ED5535-D32F-80DF-5E56-6B500F96BC1C}"/>
              </a:ext>
            </a:extLst>
          </p:cNvPr>
          <p:cNvSpPr txBox="1"/>
          <p:nvPr/>
        </p:nvSpPr>
        <p:spPr>
          <a:xfrm>
            <a:off x="703187" y="2429958"/>
            <a:ext cx="2395538"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In the NRO? </a:t>
            </a:r>
          </a:p>
        </p:txBody>
      </p:sp>
      <p:sp>
        <p:nvSpPr>
          <p:cNvPr id="5" name="Arrow: Right 4">
            <a:extLst>
              <a:ext uri="{FF2B5EF4-FFF2-40B4-BE49-F238E27FC236}">
                <a16:creationId xmlns:a16="http://schemas.microsoft.com/office/drawing/2014/main" id="{21A5CB75-0022-2354-3814-DF9F77CB6128}"/>
              </a:ext>
            </a:extLst>
          </p:cNvPr>
          <p:cNvSpPr/>
          <p:nvPr/>
        </p:nvSpPr>
        <p:spPr>
          <a:xfrm>
            <a:off x="2877269" y="2591796"/>
            <a:ext cx="1638300" cy="257175"/>
          </a:xfrm>
          <a:prstGeom prst="rightArrow">
            <a:avLst/>
          </a:prstGeom>
          <a:solidFill>
            <a:srgbClr val="7030A0"/>
          </a:solidFill>
          <a:ln>
            <a:solidFill>
              <a:srgbClr val="AC26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7" name="Arrow: Right 6">
            <a:extLst>
              <a:ext uri="{FF2B5EF4-FFF2-40B4-BE49-F238E27FC236}">
                <a16:creationId xmlns:a16="http://schemas.microsoft.com/office/drawing/2014/main" id="{A37DFD1F-9D20-B3F8-3C85-ECF8B4C853B7}"/>
              </a:ext>
            </a:extLst>
          </p:cNvPr>
          <p:cNvSpPr/>
          <p:nvPr/>
        </p:nvSpPr>
        <p:spPr>
          <a:xfrm rot="5400000">
            <a:off x="1160387" y="3198741"/>
            <a:ext cx="442913" cy="257175"/>
          </a:xfrm>
          <a:prstGeom prst="rightArrow">
            <a:avLst/>
          </a:prstGeom>
          <a:solidFill>
            <a:srgbClr val="FFC000"/>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9" name="TextBox 10">
            <a:extLst>
              <a:ext uri="{FF2B5EF4-FFF2-40B4-BE49-F238E27FC236}">
                <a16:creationId xmlns:a16="http://schemas.microsoft.com/office/drawing/2014/main" id="{42BA4A4C-DFD9-1265-1591-F515F85914FC}"/>
              </a:ext>
            </a:extLst>
          </p:cNvPr>
          <p:cNvSpPr txBox="1"/>
          <p:nvPr/>
        </p:nvSpPr>
        <p:spPr>
          <a:xfrm>
            <a:off x="3292796" y="2813484"/>
            <a:ext cx="807245"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YES</a:t>
            </a:r>
            <a:endParaRPr lang="en-US" sz="2800" dirty="0"/>
          </a:p>
        </p:txBody>
      </p:sp>
      <p:sp>
        <p:nvSpPr>
          <p:cNvPr id="10" name="TextBox 11">
            <a:extLst>
              <a:ext uri="{FF2B5EF4-FFF2-40B4-BE49-F238E27FC236}">
                <a16:creationId xmlns:a16="http://schemas.microsoft.com/office/drawing/2014/main" id="{1157A5AC-4DEC-B034-F49D-4923BC682F4A}"/>
              </a:ext>
            </a:extLst>
          </p:cNvPr>
          <p:cNvSpPr txBox="1"/>
          <p:nvPr/>
        </p:nvSpPr>
        <p:spPr>
          <a:xfrm>
            <a:off x="1466377" y="2976594"/>
            <a:ext cx="752475"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NO</a:t>
            </a:r>
            <a:endParaRPr lang="en-US" sz="2800" dirty="0"/>
          </a:p>
        </p:txBody>
      </p:sp>
      <p:sp>
        <p:nvSpPr>
          <p:cNvPr id="12" name="TextBox 12">
            <a:extLst>
              <a:ext uri="{FF2B5EF4-FFF2-40B4-BE49-F238E27FC236}">
                <a16:creationId xmlns:a16="http://schemas.microsoft.com/office/drawing/2014/main" id="{FD550725-4E1A-4AC1-87BE-331EAFC4C9FE}"/>
              </a:ext>
            </a:extLst>
          </p:cNvPr>
          <p:cNvSpPr txBox="1"/>
          <p:nvPr/>
        </p:nvSpPr>
        <p:spPr>
          <a:xfrm>
            <a:off x="767481" y="3621172"/>
            <a:ext cx="3748088" cy="3046988"/>
          </a:xfrm>
          <a:prstGeom prst="rect">
            <a:avLst/>
          </a:prstGeom>
          <a:solidFill>
            <a:schemeClr val="bg2"/>
          </a:solidFill>
          <a:ln w="38100">
            <a:solidFill>
              <a:srgbClr val="FFC00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t>Complete</a:t>
            </a:r>
          </a:p>
          <a:p>
            <a:r>
              <a:rPr lang="en-US" sz="2400" u="sng" dirty="0"/>
              <a:t>Zoning Compliance Verification (ZCV) for Environmental Standards </a:t>
            </a:r>
          </a:p>
          <a:p>
            <a:r>
              <a:rPr lang="en-US" sz="2400" dirty="0"/>
              <a:t>inclusive of</a:t>
            </a:r>
          </a:p>
          <a:p>
            <a:pPr marL="342900" indent="-342900">
              <a:buFont typeface="Arial" panose="020B0604020202020204" pitchFamily="34" charset="0"/>
              <a:buChar char="•"/>
            </a:pPr>
            <a:r>
              <a:rPr lang="en-US" sz="2400" dirty="0"/>
              <a:t>Water, wetlands, Trumpeter Swans, Trout, Bald Eagles</a:t>
            </a:r>
          </a:p>
        </p:txBody>
      </p:sp>
      <p:sp>
        <p:nvSpPr>
          <p:cNvPr id="14" name="TextBox 13">
            <a:extLst>
              <a:ext uri="{FF2B5EF4-FFF2-40B4-BE49-F238E27FC236}">
                <a16:creationId xmlns:a16="http://schemas.microsoft.com/office/drawing/2014/main" id="{B96624A2-9CEC-7C6F-0A3E-D23BFD13D51C}"/>
              </a:ext>
            </a:extLst>
          </p:cNvPr>
          <p:cNvSpPr txBox="1"/>
          <p:nvPr/>
        </p:nvSpPr>
        <p:spPr>
          <a:xfrm>
            <a:off x="4753696" y="3024612"/>
            <a:ext cx="4610101" cy="3046988"/>
          </a:xfrm>
          <a:prstGeom prst="rect">
            <a:avLst/>
          </a:prstGeom>
          <a:solidFill>
            <a:schemeClr val="bg2"/>
          </a:solidFill>
          <a:ln w="38100">
            <a:solidFill>
              <a:srgbClr val="7030A0"/>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b="1" dirty="0"/>
              <a:t>Complete</a:t>
            </a:r>
          </a:p>
          <a:p>
            <a:r>
              <a:rPr lang="en-US" sz="2400" u="sng" dirty="0"/>
              <a:t>Environmental Analysis (EA)</a:t>
            </a:r>
          </a:p>
          <a:p>
            <a:r>
              <a:rPr lang="en-US" sz="2400" dirty="0"/>
              <a:t>inclusive of </a:t>
            </a:r>
          </a:p>
          <a:p>
            <a:pPr marL="342900" indent="-342900">
              <a:buFont typeface="Arial" panose="020B0604020202020204" pitchFamily="34" charset="0"/>
              <a:buChar char="•"/>
            </a:pPr>
            <a:r>
              <a:rPr lang="en-US" sz="2400" dirty="0"/>
              <a:t>Topics from Div 5.1 &amp; 5.2</a:t>
            </a:r>
          </a:p>
          <a:p>
            <a:r>
              <a:rPr lang="en-US" sz="2400" dirty="0"/>
              <a:t>If Applicable:</a:t>
            </a:r>
          </a:p>
          <a:p>
            <a:pPr marL="285750" indent="-285750">
              <a:buFont typeface="Arial" panose="020B0604020202020204" pitchFamily="34" charset="0"/>
              <a:buChar char="•"/>
            </a:pPr>
            <a:r>
              <a:rPr lang="en-US" sz="2400" dirty="0"/>
              <a:t>Wetland Delineation (Aquatic Resources Inventory)</a:t>
            </a:r>
          </a:p>
          <a:p>
            <a:pPr marL="285750" indent="-285750">
              <a:buFont typeface="Arial" panose="020B0604020202020204" pitchFamily="34" charset="0"/>
              <a:buChar char="•"/>
            </a:pPr>
            <a:r>
              <a:rPr lang="en-US" sz="2400" dirty="0"/>
              <a:t>Alternatives Analysis</a:t>
            </a:r>
            <a:endParaRPr lang="en-US" sz="1600" dirty="0"/>
          </a:p>
        </p:txBody>
      </p:sp>
      <p:sp>
        <p:nvSpPr>
          <p:cNvPr id="15" name="TextBox 16">
            <a:extLst>
              <a:ext uri="{FF2B5EF4-FFF2-40B4-BE49-F238E27FC236}">
                <a16:creationId xmlns:a16="http://schemas.microsoft.com/office/drawing/2014/main" id="{465BEFC8-88C8-6724-6767-DAC46E447045}"/>
              </a:ext>
            </a:extLst>
          </p:cNvPr>
          <p:cNvSpPr txBox="1"/>
          <p:nvPr/>
        </p:nvSpPr>
        <p:spPr>
          <a:xfrm>
            <a:off x="712714" y="774358"/>
            <a:ext cx="8296275"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Div 5.1 applies to all properties in Teton County</a:t>
            </a:r>
          </a:p>
          <a:p>
            <a:pPr marL="457200" indent="-457200">
              <a:buFont typeface="Arial" panose="020B0604020202020204" pitchFamily="34" charset="0"/>
              <a:buChar char="•"/>
            </a:pPr>
            <a:r>
              <a:rPr lang="en-US" sz="3200" dirty="0"/>
              <a:t>Waterbodies &amp; Wetlands</a:t>
            </a:r>
          </a:p>
        </p:txBody>
      </p:sp>
      <p:sp>
        <p:nvSpPr>
          <p:cNvPr id="16" name="Arrow: Right 15">
            <a:extLst>
              <a:ext uri="{FF2B5EF4-FFF2-40B4-BE49-F238E27FC236}">
                <a16:creationId xmlns:a16="http://schemas.microsoft.com/office/drawing/2014/main" id="{409E096D-C3F9-BAEF-DBB1-5E4576C28D24}"/>
              </a:ext>
            </a:extLst>
          </p:cNvPr>
          <p:cNvSpPr/>
          <p:nvPr/>
        </p:nvSpPr>
        <p:spPr>
          <a:xfrm rot="5400000">
            <a:off x="1089455" y="2026208"/>
            <a:ext cx="584776" cy="25717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TextBox 2">
            <a:extLst>
              <a:ext uri="{FF2B5EF4-FFF2-40B4-BE49-F238E27FC236}">
                <a16:creationId xmlns:a16="http://schemas.microsoft.com/office/drawing/2014/main" id="{455457D6-13A8-F961-6C37-ADADE51E2197}"/>
              </a:ext>
            </a:extLst>
          </p:cNvPr>
          <p:cNvSpPr txBox="1"/>
          <p:nvPr/>
        </p:nvSpPr>
        <p:spPr>
          <a:xfrm>
            <a:off x="4625109" y="1937515"/>
            <a:ext cx="4738688" cy="107721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t>Div 5. Applies to Properties</a:t>
            </a:r>
          </a:p>
          <a:p>
            <a:r>
              <a:rPr lang="en-US" sz="3200" dirty="0"/>
              <a:t>in the NRO</a:t>
            </a:r>
          </a:p>
        </p:txBody>
      </p:sp>
    </p:spTree>
    <p:extLst>
      <p:ext uri="{BB962C8B-B14F-4D97-AF65-F5344CB8AC3E}">
        <p14:creationId xmlns:p14="http://schemas.microsoft.com/office/powerpoint/2010/main" val="199247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animBg="1"/>
      <p:bldP spid="9" grpId="0"/>
      <p:bldP spid="10" grpId="0"/>
      <p:bldP spid="12" grpId="0" animBg="1"/>
      <p:bldP spid="14" grpId="0" animBg="1"/>
      <p:bldP spid="16" grpId="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8D23-D5F4-97F1-8C55-F88EB19209E9}"/>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154FC2C8-3848-E979-461C-0CD627EF0FCF}"/>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0EA4A0A-D0F0-4060-F7E9-5B5EC360FFF1}"/>
              </a:ext>
            </a:extLst>
          </p:cNvPr>
          <p:cNvSpPr/>
          <p:nvPr/>
        </p:nvSpPr>
        <p:spPr>
          <a:xfrm>
            <a:off x="7426372" y="216331"/>
            <a:ext cx="2899063" cy="769441"/>
          </a:xfrm>
          <a:prstGeom prst="rect">
            <a:avLst/>
          </a:prstGeom>
        </p:spPr>
        <p:txBody>
          <a:bodyPr wrap="none">
            <a:spAutoFit/>
          </a:bodyPr>
          <a:lstStyle/>
          <a:p>
            <a:r>
              <a:rPr lang="en-US" sz="4400" dirty="0">
                <a:solidFill>
                  <a:srgbClr val="1C4F24"/>
                </a:solidFill>
                <a:ea typeface="+mj-ea"/>
                <a:cs typeface="+mj-cs"/>
              </a:rPr>
              <a:t>Background</a:t>
            </a:r>
            <a:endParaRPr lang="en-US" dirty="0"/>
          </a:p>
        </p:txBody>
      </p:sp>
      <p:sp>
        <p:nvSpPr>
          <p:cNvPr id="23" name="Content Placeholder 2">
            <a:extLst>
              <a:ext uri="{FF2B5EF4-FFF2-40B4-BE49-F238E27FC236}">
                <a16:creationId xmlns:a16="http://schemas.microsoft.com/office/drawing/2014/main" id="{E8E081C3-8C93-2339-FD58-D9CD5C1D8F25}"/>
              </a:ext>
            </a:extLst>
          </p:cNvPr>
          <p:cNvSpPr>
            <a:spLocks noGrp="1"/>
          </p:cNvSpPr>
          <p:nvPr>
            <p:ph idx="1"/>
          </p:nvPr>
        </p:nvSpPr>
        <p:spPr>
          <a:xfrm>
            <a:off x="361950" y="923925"/>
            <a:ext cx="8458200" cy="4351338"/>
          </a:xfrm>
        </p:spPr>
        <p:txBody>
          <a:bodyPr>
            <a:normAutofit/>
          </a:bodyPr>
          <a:lstStyle/>
          <a:p>
            <a:r>
              <a:rPr lang="en-US" sz="3200" b="1" dirty="0"/>
              <a:t>2012</a:t>
            </a:r>
            <a:r>
              <a:rPr lang="en-US" sz="3200" dirty="0"/>
              <a:t> - Comp Plan Directive 1.1.a</a:t>
            </a:r>
          </a:p>
          <a:p>
            <a:r>
              <a:rPr lang="en-US" sz="3200" dirty="0"/>
              <a:t>1994 NRO and Tiered NRO are a LANDSCAPE level tools. </a:t>
            </a:r>
          </a:p>
          <a:p>
            <a:r>
              <a:rPr lang="en-US" sz="3200" dirty="0"/>
              <a:t>Tool determines </a:t>
            </a:r>
            <a:r>
              <a:rPr lang="en-US" sz="3200" i="1" dirty="0"/>
              <a:t>process</a:t>
            </a:r>
            <a:r>
              <a:rPr lang="en-US" sz="3200" dirty="0"/>
              <a:t> </a:t>
            </a:r>
          </a:p>
          <a:p>
            <a:r>
              <a:rPr lang="en-US" sz="3200" dirty="0"/>
              <a:t>Honor </a:t>
            </a:r>
            <a:br>
              <a:rPr lang="en-US" sz="3200" dirty="0"/>
            </a:br>
            <a:r>
              <a:rPr lang="en-US" sz="3200" dirty="0"/>
              <a:t>Ecosystem </a:t>
            </a:r>
            <a:br>
              <a:rPr lang="en-US" sz="3200" dirty="0"/>
            </a:br>
            <a:r>
              <a:rPr lang="en-US" sz="3200" dirty="0"/>
              <a:t>Stewardship</a:t>
            </a:r>
            <a:br>
              <a:rPr lang="en-US" sz="3200" dirty="0"/>
            </a:br>
            <a:r>
              <a:rPr lang="en-US" sz="3200" dirty="0"/>
              <a:t>Commitment </a:t>
            </a:r>
          </a:p>
        </p:txBody>
      </p:sp>
      <p:pic>
        <p:nvPicPr>
          <p:cNvPr id="24" name="Picture 23">
            <a:extLst>
              <a:ext uri="{FF2B5EF4-FFF2-40B4-BE49-F238E27FC236}">
                <a16:creationId xmlns:a16="http://schemas.microsoft.com/office/drawing/2014/main" id="{5302CB61-BE4A-92B8-5B1F-6AEA9479C0F7}"/>
              </a:ext>
            </a:extLst>
          </p:cNvPr>
          <p:cNvPicPr>
            <a:picLocks noChangeAspect="1"/>
          </p:cNvPicPr>
          <p:nvPr/>
        </p:nvPicPr>
        <p:blipFill>
          <a:blip r:embed="rId2"/>
          <a:stretch>
            <a:fillRect/>
          </a:stretch>
        </p:blipFill>
        <p:spPr>
          <a:xfrm>
            <a:off x="6196189" y="2419683"/>
            <a:ext cx="4932859" cy="3136324"/>
          </a:xfrm>
          <a:prstGeom prst="rect">
            <a:avLst/>
          </a:prstGeom>
          <a:noFill/>
          <a:ln w="38100">
            <a:solidFill>
              <a:schemeClr val="accent6">
                <a:lumMod val="60000"/>
                <a:lumOff val="40000"/>
              </a:schemeClr>
            </a:solidFill>
          </a:ln>
        </p:spPr>
      </p:pic>
    </p:spTree>
    <p:extLst>
      <p:ext uri="{BB962C8B-B14F-4D97-AF65-F5344CB8AC3E}">
        <p14:creationId xmlns:p14="http://schemas.microsoft.com/office/powerpoint/2010/main" val="8519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782EB-BE69-73B6-001E-1413848CE4E5}"/>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795B799-A0B8-7671-533A-1F39CE3F71DF}"/>
              </a:ext>
            </a:extLst>
          </p:cNvPr>
          <p:cNvSpPr>
            <a:spLocks noGrp="1"/>
          </p:cNvSpPr>
          <p:nvPr>
            <p:ph idx="1"/>
          </p:nvPr>
        </p:nvSpPr>
        <p:spPr>
          <a:xfrm>
            <a:off x="300239" y="267236"/>
            <a:ext cx="7886700" cy="6374433"/>
          </a:xfrm>
          <a:solidFill>
            <a:schemeClr val="bg2"/>
          </a:solidFill>
        </p:spPr>
        <p:txBody>
          <a:bodyPr>
            <a:noAutofit/>
          </a:bodyPr>
          <a:lstStyle/>
          <a:p>
            <a:pPr marL="0" indent="0">
              <a:buNone/>
            </a:pPr>
            <a:r>
              <a:rPr lang="en-US" sz="3200" b="1" dirty="0"/>
              <a:t>Prior to 2016 </a:t>
            </a:r>
          </a:p>
          <a:p>
            <a:r>
              <a:rPr lang="en-US" sz="3200" dirty="0"/>
              <a:t>Focal Species selected by Natural Resources Technical Advisory Board (NRTAB) and TC Planning</a:t>
            </a:r>
          </a:p>
          <a:p>
            <a:pPr marL="0" indent="0">
              <a:buNone/>
            </a:pPr>
            <a:endParaRPr lang="en-US" sz="1000" dirty="0"/>
          </a:p>
          <a:p>
            <a:pPr marL="0" indent="0">
              <a:buNone/>
            </a:pPr>
            <a:r>
              <a:rPr lang="en-US" sz="3200" b="1" dirty="0"/>
              <a:t>2016</a:t>
            </a:r>
            <a:r>
              <a:rPr lang="en-US" sz="3200" dirty="0"/>
              <a:t> </a:t>
            </a:r>
          </a:p>
          <a:p>
            <a:r>
              <a:rPr lang="en-US" sz="3200" dirty="0"/>
              <a:t>Focal Species List was refined to represent habitat types across Teton County</a:t>
            </a:r>
          </a:p>
          <a:p>
            <a:pPr marL="0" indent="0">
              <a:buNone/>
            </a:pPr>
            <a:endParaRPr lang="en-US" sz="1000" dirty="0"/>
          </a:p>
          <a:p>
            <a:pPr marL="0" indent="0">
              <a:buNone/>
            </a:pPr>
            <a:r>
              <a:rPr lang="en-US" sz="3200" b="1" dirty="0"/>
              <a:t>2016-2017</a:t>
            </a:r>
          </a:p>
          <a:p>
            <a:r>
              <a:rPr lang="en-US" sz="3200" dirty="0"/>
              <a:t>Focal Species Habitat Layers and Relative Values Habitat Map were produced – the basis of the Tiered NRO</a:t>
            </a:r>
          </a:p>
        </p:txBody>
      </p:sp>
      <p:sp>
        <p:nvSpPr>
          <p:cNvPr id="4" name="Arrow: Pentagon 3">
            <a:extLst>
              <a:ext uri="{FF2B5EF4-FFF2-40B4-BE49-F238E27FC236}">
                <a16:creationId xmlns:a16="http://schemas.microsoft.com/office/drawing/2014/main" id="{8C184F73-8395-2190-C577-907878CA9144}"/>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C309CDA-0AB5-8913-3125-A9D2DD0DFF5C}"/>
              </a:ext>
            </a:extLst>
          </p:cNvPr>
          <p:cNvSpPr/>
          <p:nvPr/>
        </p:nvSpPr>
        <p:spPr>
          <a:xfrm>
            <a:off x="7426372" y="216331"/>
            <a:ext cx="2899063" cy="769441"/>
          </a:xfrm>
          <a:prstGeom prst="rect">
            <a:avLst/>
          </a:prstGeom>
        </p:spPr>
        <p:txBody>
          <a:bodyPr wrap="none">
            <a:spAutoFit/>
          </a:bodyPr>
          <a:lstStyle/>
          <a:p>
            <a:r>
              <a:rPr lang="en-US" sz="4400" dirty="0">
                <a:solidFill>
                  <a:srgbClr val="1C4F24"/>
                </a:solidFill>
                <a:ea typeface="+mj-ea"/>
                <a:cs typeface="+mj-cs"/>
              </a:rPr>
              <a:t>Background</a:t>
            </a:r>
            <a:endParaRPr lang="en-US" dirty="0"/>
          </a:p>
        </p:txBody>
      </p:sp>
    </p:spTree>
    <p:extLst>
      <p:ext uri="{BB962C8B-B14F-4D97-AF65-F5344CB8AC3E}">
        <p14:creationId xmlns:p14="http://schemas.microsoft.com/office/powerpoint/2010/main" val="479999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024CA-9749-4F5C-E276-5C5B799B940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E978E30-36A6-1487-8540-BF5BCE13261C}"/>
              </a:ext>
            </a:extLst>
          </p:cNvPr>
          <p:cNvSpPr txBox="1"/>
          <p:nvPr/>
        </p:nvSpPr>
        <p:spPr>
          <a:xfrm>
            <a:off x="430615" y="479771"/>
            <a:ext cx="4757465" cy="4801314"/>
          </a:xfrm>
          <a:prstGeom prst="rect">
            <a:avLst/>
          </a:prstGeom>
          <a:noFill/>
        </p:spPr>
        <p:txBody>
          <a:bodyPr wrap="square" rtlCol="0">
            <a:spAutoFit/>
          </a:bodyPr>
          <a:lstStyle/>
          <a:p>
            <a:r>
              <a:rPr lang="en-US" sz="3200" u="sng" dirty="0"/>
              <a:t>Expert Participants</a:t>
            </a:r>
          </a:p>
          <a:p>
            <a:pPr marL="257175" indent="-257175">
              <a:buFont typeface="Arial" panose="020B0604020202020204" pitchFamily="34" charset="0"/>
              <a:buChar char="•"/>
            </a:pPr>
            <a:r>
              <a:rPr lang="en-US" sz="3200" dirty="0"/>
              <a:t>Natural Resources Technical Advisory Board (NRTAB)</a:t>
            </a:r>
          </a:p>
          <a:p>
            <a:pPr marL="257175" indent="-257175">
              <a:buFont typeface="Arial" panose="020B0604020202020204" pitchFamily="34" charset="0"/>
              <a:buChar char="•"/>
            </a:pPr>
            <a:r>
              <a:rPr lang="en-US" sz="3200" dirty="0"/>
              <a:t>WGFD Biologists</a:t>
            </a:r>
          </a:p>
          <a:p>
            <a:pPr marL="257175" indent="-257175">
              <a:buFont typeface="Arial" panose="020B0604020202020204" pitchFamily="34" charset="0"/>
              <a:buChar char="•"/>
            </a:pPr>
            <a:r>
              <a:rPr lang="en-US" sz="3200" dirty="0"/>
              <a:t>TC Planning Staff</a:t>
            </a:r>
          </a:p>
          <a:p>
            <a:pPr marL="257175" indent="-257175">
              <a:buFont typeface="Arial" panose="020B0604020202020204" pitchFamily="34" charset="0"/>
              <a:buChar char="•"/>
            </a:pPr>
            <a:r>
              <a:rPr lang="en-US" sz="3200" dirty="0"/>
              <a:t>Team including local researchers/ species experts</a:t>
            </a:r>
          </a:p>
          <a:p>
            <a:endParaRPr lang="en-US" u="sng" dirty="0"/>
          </a:p>
        </p:txBody>
      </p:sp>
      <p:pic>
        <p:nvPicPr>
          <p:cNvPr id="3" name="Picture 2">
            <a:extLst>
              <a:ext uri="{FF2B5EF4-FFF2-40B4-BE49-F238E27FC236}">
                <a16:creationId xmlns:a16="http://schemas.microsoft.com/office/drawing/2014/main" id="{35121F92-2A0C-16AB-4C67-66F926644D3A}"/>
              </a:ext>
            </a:extLst>
          </p:cNvPr>
          <p:cNvPicPr>
            <a:picLocks noChangeAspect="1"/>
          </p:cNvPicPr>
          <p:nvPr/>
        </p:nvPicPr>
        <p:blipFill>
          <a:blip r:embed="rId2" cstate="print"/>
          <a:stretch>
            <a:fillRect/>
          </a:stretch>
        </p:blipFill>
        <p:spPr>
          <a:xfrm>
            <a:off x="5620287" y="1185792"/>
            <a:ext cx="4250246" cy="5491588"/>
          </a:xfrm>
          <a:prstGeom prst="rect">
            <a:avLst/>
          </a:prstGeom>
        </p:spPr>
      </p:pic>
      <p:sp>
        <p:nvSpPr>
          <p:cNvPr id="4" name="Arrow: Pentagon 3">
            <a:extLst>
              <a:ext uri="{FF2B5EF4-FFF2-40B4-BE49-F238E27FC236}">
                <a16:creationId xmlns:a16="http://schemas.microsoft.com/office/drawing/2014/main" id="{5720E745-AB80-4CE6-96E3-F16545A16D3E}"/>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64E2AC-F35B-ADF6-1D71-165C5A5F24EC}"/>
              </a:ext>
            </a:extLst>
          </p:cNvPr>
          <p:cNvSpPr/>
          <p:nvPr/>
        </p:nvSpPr>
        <p:spPr>
          <a:xfrm>
            <a:off x="7426372" y="216331"/>
            <a:ext cx="4508478" cy="769441"/>
          </a:xfrm>
          <a:prstGeom prst="rect">
            <a:avLst/>
          </a:prstGeom>
        </p:spPr>
        <p:txBody>
          <a:bodyPr wrap="none">
            <a:spAutoFit/>
          </a:bodyPr>
          <a:lstStyle/>
          <a:p>
            <a:r>
              <a:rPr lang="en-US" sz="4400" dirty="0">
                <a:solidFill>
                  <a:srgbClr val="1C4F24"/>
                </a:solidFill>
                <a:ea typeface="+mj-ea"/>
                <a:cs typeface="+mj-cs"/>
              </a:rPr>
              <a:t>2016-2017 Process</a:t>
            </a:r>
            <a:endParaRPr lang="en-US" dirty="0"/>
          </a:p>
        </p:txBody>
      </p:sp>
    </p:spTree>
    <p:extLst>
      <p:ext uri="{BB962C8B-B14F-4D97-AF65-F5344CB8AC3E}">
        <p14:creationId xmlns:p14="http://schemas.microsoft.com/office/powerpoint/2010/main" val="321166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8E4CF-5590-8016-57DA-E65B6F2BB81F}"/>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F4E8A4F6-D941-CA43-9B0C-4E38110EEF0C}"/>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D4622D5-10B0-3159-7770-503CBD3E3FB0}"/>
              </a:ext>
            </a:extLst>
          </p:cNvPr>
          <p:cNvSpPr/>
          <p:nvPr/>
        </p:nvSpPr>
        <p:spPr>
          <a:xfrm>
            <a:off x="7426372" y="216331"/>
            <a:ext cx="3205173" cy="769441"/>
          </a:xfrm>
          <a:prstGeom prst="rect">
            <a:avLst/>
          </a:prstGeom>
        </p:spPr>
        <p:txBody>
          <a:bodyPr wrap="none">
            <a:spAutoFit/>
          </a:bodyPr>
          <a:lstStyle/>
          <a:p>
            <a:r>
              <a:rPr lang="en-US" sz="4400" dirty="0">
                <a:solidFill>
                  <a:srgbClr val="1C4F24"/>
                </a:solidFill>
                <a:ea typeface="+mj-ea"/>
                <a:cs typeface="+mj-cs"/>
              </a:rPr>
              <a:t>Focal Species</a:t>
            </a:r>
            <a:endParaRPr lang="en-US" dirty="0"/>
          </a:p>
        </p:txBody>
      </p:sp>
      <p:sp>
        <p:nvSpPr>
          <p:cNvPr id="6" name="TextBox 5">
            <a:extLst>
              <a:ext uri="{FF2B5EF4-FFF2-40B4-BE49-F238E27FC236}">
                <a16:creationId xmlns:a16="http://schemas.microsoft.com/office/drawing/2014/main" id="{D3BC1B57-9B69-8DE0-5C8A-21CC0F820B05}"/>
              </a:ext>
            </a:extLst>
          </p:cNvPr>
          <p:cNvSpPr txBox="1"/>
          <p:nvPr/>
        </p:nvSpPr>
        <p:spPr>
          <a:xfrm>
            <a:off x="669121" y="450353"/>
            <a:ext cx="3011647" cy="5139869"/>
          </a:xfrm>
          <a:prstGeom prst="rect">
            <a:avLst/>
          </a:prstGeom>
          <a:solidFill>
            <a:schemeClr val="bg2"/>
          </a:solidFill>
        </p:spPr>
        <p:txBody>
          <a:bodyPr wrap="square" rtlCol="0">
            <a:spAutoFit/>
          </a:bodyPr>
          <a:lstStyle/>
          <a:p>
            <a:r>
              <a:rPr lang="en-US" sz="2800" dirty="0"/>
              <a:t>Species habitat narratives </a:t>
            </a:r>
          </a:p>
          <a:p>
            <a:pPr marL="457200" indent="-457200">
              <a:buFont typeface="Arial" panose="020B0604020202020204" pitchFamily="34" charset="0"/>
              <a:buChar char="•"/>
            </a:pPr>
            <a:r>
              <a:rPr lang="en-US" sz="2800" dirty="0"/>
              <a:t>written by specialist,</a:t>
            </a:r>
          </a:p>
          <a:p>
            <a:pPr marL="457200" indent="-457200">
              <a:buFont typeface="Arial" panose="020B0604020202020204" pitchFamily="34" charset="0"/>
              <a:buChar char="•"/>
            </a:pPr>
            <a:r>
              <a:rPr lang="en-US" sz="2800" dirty="0"/>
              <a:t>reviewed by experts and NRTAB</a:t>
            </a:r>
          </a:p>
          <a:p>
            <a:endParaRPr lang="en-US" sz="3600" dirty="0"/>
          </a:p>
          <a:p>
            <a:r>
              <a:rPr lang="en-US" sz="2800" dirty="0"/>
              <a:t>Created </a:t>
            </a:r>
            <a:r>
              <a:rPr lang="en-US" sz="2800" b="1" dirty="0"/>
              <a:t>20</a:t>
            </a:r>
            <a:r>
              <a:rPr lang="en-US" sz="2800" dirty="0"/>
              <a:t> S</a:t>
            </a:r>
            <a:r>
              <a:rPr lang="en-US" sz="2800" i="1" dirty="0"/>
              <a:t>uitable</a:t>
            </a:r>
            <a:r>
              <a:rPr lang="en-US" sz="2800" dirty="0"/>
              <a:t> </a:t>
            </a:r>
            <a:r>
              <a:rPr lang="en-US" sz="2800" i="1" u="sng" dirty="0"/>
              <a:t>Habitat Layers </a:t>
            </a:r>
            <a:r>
              <a:rPr lang="en-US" sz="2800" dirty="0"/>
              <a:t>by Species</a:t>
            </a:r>
          </a:p>
          <a:p>
            <a:pPr marL="214313" indent="-214313">
              <a:buFont typeface="Arial" panose="020B0604020202020204" pitchFamily="34" charset="0"/>
              <a:buChar char="•"/>
            </a:pPr>
            <a:endParaRPr lang="en-US" sz="1200" dirty="0"/>
          </a:p>
        </p:txBody>
      </p:sp>
      <p:pic>
        <p:nvPicPr>
          <p:cNvPr id="7" name="Picture 6">
            <a:extLst>
              <a:ext uri="{FF2B5EF4-FFF2-40B4-BE49-F238E27FC236}">
                <a16:creationId xmlns:a16="http://schemas.microsoft.com/office/drawing/2014/main" id="{69360E46-3132-58D0-7D8A-DAF3538A640A}"/>
              </a:ext>
            </a:extLst>
          </p:cNvPr>
          <p:cNvPicPr>
            <a:picLocks noChangeAspect="1"/>
          </p:cNvPicPr>
          <p:nvPr/>
        </p:nvPicPr>
        <p:blipFill>
          <a:blip r:embed="rId2" cstate="print"/>
          <a:stretch>
            <a:fillRect/>
          </a:stretch>
        </p:blipFill>
        <p:spPr>
          <a:xfrm>
            <a:off x="5724910" y="1222964"/>
            <a:ext cx="5797969" cy="5113488"/>
          </a:xfrm>
          <a:prstGeom prst="rect">
            <a:avLst/>
          </a:prstGeom>
        </p:spPr>
      </p:pic>
    </p:spTree>
    <p:extLst>
      <p:ext uri="{BB962C8B-B14F-4D97-AF65-F5344CB8AC3E}">
        <p14:creationId xmlns:p14="http://schemas.microsoft.com/office/powerpoint/2010/main" val="98909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6222B-3746-77B8-C760-2D67B15DBAA8}"/>
            </a:ext>
          </a:extLst>
        </p:cNvPr>
        <p:cNvGrpSpPr/>
        <p:nvPr/>
      </p:nvGrpSpPr>
      <p:grpSpPr>
        <a:xfrm>
          <a:off x="0" y="0"/>
          <a:ext cx="0" cy="0"/>
          <a:chOff x="0" y="0"/>
          <a:chExt cx="0" cy="0"/>
        </a:xfrm>
      </p:grpSpPr>
      <p:sp>
        <p:nvSpPr>
          <p:cNvPr id="4" name="Arrow: Pentagon 3">
            <a:extLst>
              <a:ext uri="{FF2B5EF4-FFF2-40B4-BE49-F238E27FC236}">
                <a16:creationId xmlns:a16="http://schemas.microsoft.com/office/drawing/2014/main" id="{17CEC94D-B1B5-0006-1782-895C2720AD30}"/>
              </a:ext>
            </a:extLst>
          </p:cNvPr>
          <p:cNvSpPr/>
          <p:nvPr/>
        </p:nvSpPr>
        <p:spPr>
          <a:xfrm rot="10800000">
            <a:off x="6196189" y="180621"/>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BE7CDB2-EBA6-802C-C601-2D4146BBFDDF}"/>
              </a:ext>
            </a:extLst>
          </p:cNvPr>
          <p:cNvSpPr/>
          <p:nvPr/>
        </p:nvSpPr>
        <p:spPr>
          <a:xfrm>
            <a:off x="6555515" y="339254"/>
            <a:ext cx="5216556" cy="461665"/>
          </a:xfrm>
          <a:prstGeom prst="rect">
            <a:avLst/>
          </a:prstGeom>
        </p:spPr>
        <p:txBody>
          <a:bodyPr wrap="none">
            <a:spAutoFit/>
          </a:bodyPr>
          <a:lstStyle/>
          <a:p>
            <a:r>
              <a:rPr lang="en-US" sz="2400" b="1" dirty="0">
                <a:solidFill>
                  <a:srgbClr val="1C4F24"/>
                </a:solidFill>
                <a:ea typeface="+mj-ea"/>
                <a:cs typeface="+mj-cs"/>
              </a:rPr>
              <a:t>Example Species: Red-</a:t>
            </a:r>
            <a:r>
              <a:rPr lang="en-US" sz="2400" b="1" dirty="0" err="1">
                <a:solidFill>
                  <a:srgbClr val="1C4F24"/>
                </a:solidFill>
                <a:ea typeface="+mj-ea"/>
                <a:cs typeface="+mj-cs"/>
              </a:rPr>
              <a:t>Naped</a:t>
            </a:r>
            <a:r>
              <a:rPr lang="en-US" sz="2400" b="1" dirty="0">
                <a:solidFill>
                  <a:srgbClr val="1C4F24"/>
                </a:solidFill>
                <a:ea typeface="+mj-ea"/>
                <a:cs typeface="+mj-cs"/>
              </a:rPr>
              <a:t> Sapsucker</a:t>
            </a:r>
            <a:endParaRPr lang="en-US" sz="2400" b="1" dirty="0"/>
          </a:p>
        </p:txBody>
      </p:sp>
      <p:graphicFrame>
        <p:nvGraphicFramePr>
          <p:cNvPr id="2" name="Table 1">
            <a:extLst>
              <a:ext uri="{FF2B5EF4-FFF2-40B4-BE49-F238E27FC236}">
                <a16:creationId xmlns:a16="http://schemas.microsoft.com/office/drawing/2014/main" id="{59A582AA-F6FA-D997-256B-8F275CA7DE4D}"/>
              </a:ext>
            </a:extLst>
          </p:cNvPr>
          <p:cNvGraphicFramePr>
            <a:graphicFrameLocks noGrp="1"/>
          </p:cNvGraphicFramePr>
          <p:nvPr>
            <p:extLst>
              <p:ext uri="{D42A27DB-BD31-4B8C-83A1-F6EECF244321}">
                <p14:modId xmlns:p14="http://schemas.microsoft.com/office/powerpoint/2010/main" val="1157681533"/>
              </p:ext>
            </p:extLst>
          </p:nvPr>
        </p:nvGraphicFramePr>
        <p:xfrm>
          <a:off x="381764" y="444227"/>
          <a:ext cx="5155436" cy="5754579"/>
        </p:xfrm>
        <a:graphic>
          <a:graphicData uri="http://schemas.openxmlformats.org/drawingml/2006/table">
            <a:tbl>
              <a:tblPr firstRow="1" firstCol="1" bandRow="1">
                <a:tableStyleId>{5940675A-B579-460E-94D1-54222C63F5DA}</a:tableStyleId>
              </a:tblPr>
              <a:tblGrid>
                <a:gridCol w="1778049">
                  <a:extLst>
                    <a:ext uri="{9D8B030D-6E8A-4147-A177-3AD203B41FA5}">
                      <a16:colId xmlns:a16="http://schemas.microsoft.com/office/drawing/2014/main" val="916171985"/>
                    </a:ext>
                  </a:extLst>
                </a:gridCol>
                <a:gridCol w="3377387">
                  <a:extLst>
                    <a:ext uri="{9D8B030D-6E8A-4147-A177-3AD203B41FA5}">
                      <a16:colId xmlns:a16="http://schemas.microsoft.com/office/drawing/2014/main" val="2338568432"/>
                    </a:ext>
                  </a:extLst>
                </a:gridCol>
              </a:tblGrid>
              <a:tr h="505958">
                <a:tc>
                  <a:txBody>
                    <a:bodyPr/>
                    <a:lstStyle/>
                    <a:p>
                      <a:pPr marL="0" marR="0">
                        <a:lnSpc>
                          <a:spcPct val="107000"/>
                        </a:lnSpc>
                        <a:spcBef>
                          <a:spcPts val="0"/>
                        </a:spcBef>
                        <a:spcAft>
                          <a:spcPts val="0"/>
                        </a:spcAft>
                      </a:pPr>
                      <a:r>
                        <a:rPr lang="en-US" sz="2000" b="1" kern="100" dirty="0">
                          <a:effectLst/>
                        </a:rPr>
                        <a:t>Habitat Characteristic</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2000" b="1" kern="100" dirty="0">
                          <a:effectLst/>
                        </a:rPr>
                        <a:t>Selection Criteria</a:t>
                      </a:r>
                      <a:endParaRPr lang="en-US" sz="20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4187167116"/>
                  </a:ext>
                </a:extLst>
              </a:tr>
              <a:tr h="1023357">
                <a:tc>
                  <a:txBody>
                    <a:bodyPr/>
                    <a:lstStyle/>
                    <a:p>
                      <a:pPr marL="0" marR="0">
                        <a:lnSpc>
                          <a:spcPct val="107000"/>
                        </a:lnSpc>
                        <a:spcBef>
                          <a:spcPts val="0"/>
                        </a:spcBef>
                        <a:spcAft>
                          <a:spcPts val="0"/>
                        </a:spcAft>
                      </a:pPr>
                      <a:r>
                        <a:rPr lang="en-US" sz="1400" b="1" kern="100" dirty="0">
                          <a:effectLst/>
                        </a:rPr>
                        <a:t>Aspen</a:t>
                      </a:r>
                      <a:r>
                        <a:rPr lang="en-US" sz="1400" kern="100" dirty="0">
                          <a:effectLst/>
                        </a:rPr>
                        <a:t> vegetative cover and </a:t>
                      </a:r>
                      <a:r>
                        <a:rPr lang="en-US" sz="1400" b="1" kern="100" dirty="0">
                          <a:effectLst/>
                        </a:rPr>
                        <a:t>mixed forest </a:t>
                      </a:r>
                      <a:r>
                        <a:rPr lang="en-US" sz="1400" kern="100" dirty="0">
                          <a:effectLst/>
                        </a:rPr>
                        <a:t>containing aspen component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kern="100" dirty="0">
                          <a:effectLst/>
                        </a:rPr>
                        <a:t>Patch size &gt;1.7 ha (4 ac); If available the number of trees &gt;18 cm DBH (approx. 7 inches) would reflect a measure of available nest trees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3045709461"/>
                  </a:ext>
                </a:extLst>
              </a:tr>
              <a:tr h="247258">
                <a:tc>
                  <a:txBody>
                    <a:bodyPr/>
                    <a:lstStyle/>
                    <a:p>
                      <a:pPr marL="0" marR="0">
                        <a:lnSpc>
                          <a:spcPct val="107000"/>
                        </a:lnSpc>
                        <a:spcBef>
                          <a:spcPts val="0"/>
                        </a:spcBef>
                        <a:spcAft>
                          <a:spcPts val="0"/>
                        </a:spcAft>
                      </a:pPr>
                      <a:r>
                        <a:rPr lang="en-US" sz="1400" b="1" kern="100" dirty="0">
                          <a:effectLst/>
                        </a:rPr>
                        <a:t>Slope</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kern="100" dirty="0">
                          <a:effectLst/>
                        </a:rPr>
                        <a:t>8.0 – 34.0% (17% average)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1628792512"/>
                  </a:ext>
                </a:extLst>
              </a:tr>
              <a:tr h="1023357">
                <a:tc>
                  <a:txBody>
                    <a:bodyPr/>
                    <a:lstStyle/>
                    <a:p>
                      <a:pPr marL="0" marR="0">
                        <a:lnSpc>
                          <a:spcPct val="107000"/>
                        </a:lnSpc>
                        <a:spcBef>
                          <a:spcPts val="0"/>
                        </a:spcBef>
                        <a:spcAft>
                          <a:spcPts val="0"/>
                        </a:spcAft>
                      </a:pPr>
                      <a:r>
                        <a:rPr lang="en-US" sz="1400" b="1" kern="100" dirty="0">
                          <a:effectLst/>
                        </a:rPr>
                        <a:t>Elevation</a:t>
                      </a:r>
                      <a:endParaRPr lang="en-US" sz="1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kern="100" dirty="0">
                          <a:effectLst/>
                        </a:rPr>
                        <a:t>Valley floor to approximately 9,000 ft. In GRTE, aspen phases out at ~9,500 ft. In Grand Junction CO elevations were 2,459-3,291m (8,000 – 10,800 ft).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359339355"/>
                  </a:ext>
                </a:extLst>
              </a:tr>
              <a:tr h="764657">
                <a:tc>
                  <a:txBody>
                    <a:bodyPr/>
                    <a:lstStyle/>
                    <a:p>
                      <a:pPr marL="0" marR="0">
                        <a:lnSpc>
                          <a:spcPct val="107000"/>
                        </a:lnSpc>
                        <a:spcBef>
                          <a:spcPts val="0"/>
                        </a:spcBef>
                        <a:spcAft>
                          <a:spcPts val="0"/>
                        </a:spcAft>
                      </a:pPr>
                      <a:r>
                        <a:rPr lang="en-US" sz="1400" b="1" kern="100" dirty="0">
                          <a:effectLst/>
                        </a:rPr>
                        <a:t>Distance from aspen </a:t>
                      </a:r>
                      <a:r>
                        <a:rPr lang="en-US" sz="1400" kern="100" dirty="0">
                          <a:effectLst/>
                        </a:rPr>
                        <a:t>to riparian </a:t>
                      </a:r>
                      <a:r>
                        <a:rPr lang="en-US" sz="1400" b="1" kern="100" dirty="0">
                          <a:effectLst/>
                        </a:rPr>
                        <a:t>willow</a:t>
                      </a:r>
                      <a:r>
                        <a:rPr lang="en-US" sz="1400" kern="100" dirty="0">
                          <a:effectLst/>
                        </a:rPr>
                        <a:t> areas</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kern="100" dirty="0">
                          <a:effectLst/>
                        </a:rPr>
                        <a:t>250 m (~800 ft)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281846171"/>
                  </a:ext>
                </a:extLst>
              </a:tr>
              <a:tr h="2058156">
                <a:tc>
                  <a:txBody>
                    <a:bodyPr/>
                    <a:lstStyle/>
                    <a:p>
                      <a:pPr marL="0" marR="0">
                        <a:lnSpc>
                          <a:spcPct val="107000"/>
                        </a:lnSpc>
                        <a:spcBef>
                          <a:spcPts val="0"/>
                        </a:spcBef>
                        <a:spcAft>
                          <a:spcPts val="0"/>
                        </a:spcAft>
                      </a:pPr>
                      <a:r>
                        <a:rPr lang="en-US" sz="1400" kern="100" dirty="0">
                          <a:effectLst/>
                        </a:rPr>
                        <a:t>Association with </a:t>
                      </a:r>
                      <a:r>
                        <a:rPr lang="en-US" sz="1400" b="1" kern="100" dirty="0">
                          <a:effectLst/>
                        </a:rPr>
                        <a:t>foraging vegetation</a:t>
                      </a:r>
                      <a:r>
                        <a:rPr lang="en-US" sz="1400" kern="100" dirty="0">
                          <a:effectLst/>
                        </a:rPr>
                        <a:t> (Douglas Fir and willow areas) within 16 ha (40 ac – approx. home range)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tc>
                  <a:txBody>
                    <a:bodyPr/>
                    <a:lstStyle/>
                    <a:p>
                      <a:pPr marL="0" marR="0">
                        <a:lnSpc>
                          <a:spcPct val="107000"/>
                        </a:lnSpc>
                        <a:spcBef>
                          <a:spcPts val="0"/>
                        </a:spcBef>
                        <a:spcAft>
                          <a:spcPts val="0"/>
                        </a:spcAft>
                      </a:pPr>
                      <a:r>
                        <a:rPr lang="en-US" sz="1400" kern="100" dirty="0">
                          <a:effectLst/>
                        </a:rPr>
                        <a:t>Percent aspen in a territory is positively correlated with nest productivity and available nest sites. Therefore, higher percentages of aspen could be an indicator of higher value habitat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bg2"/>
                    </a:solidFill>
                  </a:tcPr>
                </a:tc>
                <a:extLst>
                  <a:ext uri="{0D108BD9-81ED-4DB2-BD59-A6C34878D82A}">
                    <a16:rowId xmlns:a16="http://schemas.microsoft.com/office/drawing/2014/main" val="738493288"/>
                  </a:ext>
                </a:extLst>
              </a:tr>
            </a:tbl>
          </a:graphicData>
        </a:graphic>
      </p:graphicFrame>
      <p:pic>
        <p:nvPicPr>
          <p:cNvPr id="3" name="Picture 2">
            <a:extLst>
              <a:ext uri="{FF2B5EF4-FFF2-40B4-BE49-F238E27FC236}">
                <a16:creationId xmlns:a16="http://schemas.microsoft.com/office/drawing/2014/main" id="{C4D70034-4A3C-73F7-73CD-C1C0DC5C0213}"/>
              </a:ext>
            </a:extLst>
          </p:cNvPr>
          <p:cNvPicPr>
            <a:picLocks noChangeAspect="1"/>
          </p:cNvPicPr>
          <p:nvPr/>
        </p:nvPicPr>
        <p:blipFill>
          <a:blip r:embed="rId2" cstate="print"/>
          <a:stretch>
            <a:fillRect/>
          </a:stretch>
        </p:blipFill>
        <p:spPr>
          <a:xfrm>
            <a:off x="5957129" y="995266"/>
            <a:ext cx="4427842" cy="5799045"/>
          </a:xfrm>
          <a:prstGeom prst="rect">
            <a:avLst/>
          </a:prstGeom>
          <a:solidFill>
            <a:schemeClr val="bg2"/>
          </a:solidFill>
        </p:spPr>
      </p:pic>
    </p:spTree>
    <p:extLst>
      <p:ext uri="{BB962C8B-B14F-4D97-AF65-F5344CB8AC3E}">
        <p14:creationId xmlns:p14="http://schemas.microsoft.com/office/powerpoint/2010/main" val="4157633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31EB-7341-0227-9CC3-20F4AF7248B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B3F91DE-1EB0-8808-EDF9-33761072DECB}"/>
              </a:ext>
            </a:extLst>
          </p:cNvPr>
          <p:cNvGrpSpPr/>
          <p:nvPr/>
        </p:nvGrpSpPr>
        <p:grpSpPr>
          <a:xfrm>
            <a:off x="377371" y="176791"/>
            <a:ext cx="8795658" cy="6681209"/>
            <a:chOff x="287812" y="363028"/>
            <a:chExt cx="6565994" cy="5368874"/>
          </a:xfrm>
          <a:solidFill>
            <a:schemeClr val="bg2"/>
          </a:solidFill>
        </p:grpSpPr>
        <p:pic>
          <p:nvPicPr>
            <p:cNvPr id="5" name="Picture 4">
              <a:extLst>
                <a:ext uri="{FF2B5EF4-FFF2-40B4-BE49-F238E27FC236}">
                  <a16:creationId xmlns:a16="http://schemas.microsoft.com/office/drawing/2014/main" id="{205D6F38-89B8-0C69-7680-01583E55F4F6}"/>
                </a:ext>
              </a:extLst>
            </p:cNvPr>
            <p:cNvPicPr>
              <a:picLocks noChangeAspect="1"/>
            </p:cNvPicPr>
            <p:nvPr/>
          </p:nvPicPr>
          <p:blipFill rotWithShape="1">
            <a:blip r:embed="rId2" cstate="print"/>
            <a:srcRect l="58716" t="10937" r="21651" b="24150"/>
            <a:stretch/>
          </p:blipFill>
          <p:spPr>
            <a:xfrm>
              <a:off x="287812" y="363028"/>
              <a:ext cx="1795244" cy="1669410"/>
            </a:xfrm>
            <a:prstGeom prst="rect">
              <a:avLst/>
            </a:prstGeom>
            <a:grpFill/>
          </p:spPr>
        </p:pic>
        <p:pic>
          <p:nvPicPr>
            <p:cNvPr id="6" name="Picture 5">
              <a:extLst>
                <a:ext uri="{FF2B5EF4-FFF2-40B4-BE49-F238E27FC236}">
                  <a16:creationId xmlns:a16="http://schemas.microsoft.com/office/drawing/2014/main" id="{33D344DF-0122-29F1-BAC4-E4461C4D1470}"/>
                </a:ext>
              </a:extLst>
            </p:cNvPr>
            <p:cNvPicPr>
              <a:picLocks noChangeAspect="1"/>
            </p:cNvPicPr>
            <p:nvPr/>
          </p:nvPicPr>
          <p:blipFill rotWithShape="1">
            <a:blip r:embed="rId3" cstate="print"/>
            <a:srcRect l="60550" t="11264" r="20000" b="14036"/>
            <a:stretch/>
          </p:blipFill>
          <p:spPr>
            <a:xfrm>
              <a:off x="304590" y="2342749"/>
              <a:ext cx="1778466" cy="1921079"/>
            </a:xfrm>
            <a:prstGeom prst="rect">
              <a:avLst/>
            </a:prstGeom>
            <a:grpFill/>
          </p:spPr>
        </p:pic>
        <p:pic>
          <p:nvPicPr>
            <p:cNvPr id="7" name="Picture 6">
              <a:extLst>
                <a:ext uri="{FF2B5EF4-FFF2-40B4-BE49-F238E27FC236}">
                  <a16:creationId xmlns:a16="http://schemas.microsoft.com/office/drawing/2014/main" id="{6D948C5D-C932-BDF8-4E0D-326BEF0FA9D5}"/>
                </a:ext>
              </a:extLst>
            </p:cNvPr>
            <p:cNvPicPr>
              <a:picLocks noChangeAspect="1"/>
            </p:cNvPicPr>
            <p:nvPr/>
          </p:nvPicPr>
          <p:blipFill rotWithShape="1">
            <a:blip r:embed="rId4" cstate="print"/>
            <a:srcRect l="60917" t="9307" r="19909" b="25127"/>
            <a:stretch/>
          </p:blipFill>
          <p:spPr>
            <a:xfrm>
              <a:off x="2839453" y="707948"/>
              <a:ext cx="1753299" cy="1686188"/>
            </a:xfrm>
            <a:prstGeom prst="rect">
              <a:avLst/>
            </a:prstGeom>
            <a:grpFill/>
          </p:spPr>
        </p:pic>
        <p:sp>
          <p:nvSpPr>
            <p:cNvPr id="8" name="TextBox 7">
              <a:extLst>
                <a:ext uri="{FF2B5EF4-FFF2-40B4-BE49-F238E27FC236}">
                  <a16:creationId xmlns:a16="http://schemas.microsoft.com/office/drawing/2014/main" id="{EF2B55CD-614E-D3D0-A5B3-3B26CE3F3525}"/>
                </a:ext>
              </a:extLst>
            </p:cNvPr>
            <p:cNvSpPr txBox="1"/>
            <p:nvPr/>
          </p:nvSpPr>
          <p:spPr>
            <a:xfrm>
              <a:off x="465814" y="2361748"/>
              <a:ext cx="1439240" cy="276999"/>
            </a:xfrm>
            <a:prstGeom prst="rect">
              <a:avLst/>
            </a:prstGeom>
            <a:grpFill/>
          </p:spPr>
          <p:txBody>
            <a:bodyPr wrap="none" rtlCol="0">
              <a:spAutoFit/>
            </a:bodyPr>
            <a:lstStyle/>
            <a:p>
              <a:r>
                <a:rPr lang="en-US" sz="1200" dirty="0"/>
                <a:t>TC, GRTE, BTNF Veg </a:t>
              </a:r>
            </a:p>
          </p:txBody>
        </p:sp>
        <p:sp>
          <p:nvSpPr>
            <p:cNvPr id="9" name="TextBox 8">
              <a:extLst>
                <a:ext uri="{FF2B5EF4-FFF2-40B4-BE49-F238E27FC236}">
                  <a16:creationId xmlns:a16="http://schemas.microsoft.com/office/drawing/2014/main" id="{FB2B394C-FEF0-1F56-9B24-97AAC4B3A2EF}"/>
                </a:ext>
              </a:extLst>
            </p:cNvPr>
            <p:cNvSpPr txBox="1"/>
            <p:nvPr/>
          </p:nvSpPr>
          <p:spPr>
            <a:xfrm>
              <a:off x="2839453" y="707948"/>
              <a:ext cx="1090170" cy="461665"/>
            </a:xfrm>
            <a:prstGeom prst="rect">
              <a:avLst/>
            </a:prstGeom>
            <a:grpFill/>
          </p:spPr>
          <p:txBody>
            <a:bodyPr wrap="none" rtlCol="0">
              <a:spAutoFit/>
            </a:bodyPr>
            <a:lstStyle/>
            <a:p>
              <a:r>
                <a:rPr lang="en-US" sz="1200" dirty="0"/>
                <a:t>Aspen Patches</a:t>
              </a:r>
            </a:p>
            <a:p>
              <a:r>
                <a:rPr lang="en-US" sz="1200" dirty="0"/>
                <a:t>Red = &gt;4ac </a:t>
              </a:r>
            </a:p>
          </p:txBody>
        </p:sp>
        <p:pic>
          <p:nvPicPr>
            <p:cNvPr id="10" name="Picture 9">
              <a:extLst>
                <a:ext uri="{FF2B5EF4-FFF2-40B4-BE49-F238E27FC236}">
                  <a16:creationId xmlns:a16="http://schemas.microsoft.com/office/drawing/2014/main" id="{C6759C02-4B83-9A59-80C4-012E0630F685}"/>
                </a:ext>
              </a:extLst>
            </p:cNvPr>
            <p:cNvPicPr>
              <a:picLocks noChangeAspect="1"/>
            </p:cNvPicPr>
            <p:nvPr/>
          </p:nvPicPr>
          <p:blipFill rotWithShape="1">
            <a:blip r:embed="rId5" cstate="print"/>
            <a:srcRect l="58440" t="11917" r="22386" b="22844"/>
            <a:stretch/>
          </p:blipFill>
          <p:spPr>
            <a:xfrm>
              <a:off x="2839453" y="2490083"/>
              <a:ext cx="1753299" cy="1677798"/>
            </a:xfrm>
            <a:prstGeom prst="rect">
              <a:avLst/>
            </a:prstGeom>
            <a:grpFill/>
          </p:spPr>
        </p:pic>
        <p:sp>
          <p:nvSpPr>
            <p:cNvPr id="11" name="TextBox 10">
              <a:extLst>
                <a:ext uri="{FF2B5EF4-FFF2-40B4-BE49-F238E27FC236}">
                  <a16:creationId xmlns:a16="http://schemas.microsoft.com/office/drawing/2014/main" id="{8D039083-2494-01C8-7617-0136ECD2D9C7}"/>
                </a:ext>
              </a:extLst>
            </p:cNvPr>
            <p:cNvSpPr txBox="1"/>
            <p:nvPr/>
          </p:nvSpPr>
          <p:spPr>
            <a:xfrm>
              <a:off x="2839452" y="2490083"/>
              <a:ext cx="1753299" cy="590644"/>
            </a:xfrm>
            <a:prstGeom prst="rect">
              <a:avLst/>
            </a:prstGeom>
            <a:grpFill/>
          </p:spPr>
          <p:txBody>
            <a:bodyPr wrap="square" rtlCol="0">
              <a:spAutoFit/>
            </a:bodyPr>
            <a:lstStyle/>
            <a:p>
              <a:r>
                <a:rPr lang="en-US" sz="1200" dirty="0"/>
                <a:t>Red = Aspen</a:t>
              </a:r>
            </a:p>
            <a:p>
              <a:r>
                <a:rPr lang="en-US" sz="1200" dirty="0"/>
                <a:t>Blue = 1000m from Aspen</a:t>
              </a:r>
            </a:p>
            <a:p>
              <a:r>
                <a:rPr lang="en-US" sz="1200" dirty="0"/>
                <a:t>Yellow = Willow</a:t>
              </a:r>
            </a:p>
          </p:txBody>
        </p:sp>
        <p:pic>
          <p:nvPicPr>
            <p:cNvPr id="12" name="Picture 11">
              <a:extLst>
                <a:ext uri="{FF2B5EF4-FFF2-40B4-BE49-F238E27FC236}">
                  <a16:creationId xmlns:a16="http://schemas.microsoft.com/office/drawing/2014/main" id="{A8F5BA04-C627-914D-C84F-F0EC5195DD16}"/>
                </a:ext>
              </a:extLst>
            </p:cNvPr>
            <p:cNvPicPr>
              <a:picLocks noChangeAspect="1"/>
            </p:cNvPicPr>
            <p:nvPr/>
          </p:nvPicPr>
          <p:blipFill rotWithShape="1">
            <a:blip r:embed="rId6" cstate="print"/>
            <a:srcRect l="60183" t="10611" r="19450" b="32304"/>
            <a:stretch/>
          </p:blipFill>
          <p:spPr>
            <a:xfrm>
              <a:off x="2730396" y="4263828"/>
              <a:ext cx="1862356" cy="1468074"/>
            </a:xfrm>
            <a:prstGeom prst="rect">
              <a:avLst/>
            </a:prstGeom>
            <a:grpFill/>
          </p:spPr>
        </p:pic>
        <p:sp>
          <p:nvSpPr>
            <p:cNvPr id="13" name="TextBox 12">
              <a:extLst>
                <a:ext uri="{FF2B5EF4-FFF2-40B4-BE49-F238E27FC236}">
                  <a16:creationId xmlns:a16="http://schemas.microsoft.com/office/drawing/2014/main" id="{3BF97FAC-86D2-CCB9-81DB-87977AC6CE20}"/>
                </a:ext>
              </a:extLst>
            </p:cNvPr>
            <p:cNvSpPr txBox="1"/>
            <p:nvPr/>
          </p:nvSpPr>
          <p:spPr>
            <a:xfrm>
              <a:off x="2727975" y="5454903"/>
              <a:ext cx="1407308" cy="276999"/>
            </a:xfrm>
            <a:prstGeom prst="rect">
              <a:avLst/>
            </a:prstGeom>
            <a:grpFill/>
          </p:spPr>
          <p:txBody>
            <a:bodyPr wrap="none" rtlCol="0">
              <a:spAutoFit/>
            </a:bodyPr>
            <a:lstStyle/>
            <a:p>
              <a:r>
                <a:rPr lang="en-US" sz="1200" dirty="0"/>
                <a:t>Green = Douglas Fir</a:t>
              </a:r>
            </a:p>
          </p:txBody>
        </p:sp>
        <p:cxnSp>
          <p:nvCxnSpPr>
            <p:cNvPr id="14" name="Straight Arrow Connector 13">
              <a:extLst>
                <a:ext uri="{FF2B5EF4-FFF2-40B4-BE49-F238E27FC236}">
                  <a16:creationId xmlns:a16="http://schemas.microsoft.com/office/drawing/2014/main" id="{A47FDA2B-D57F-F570-3C6B-B5ED5DA28632}"/>
                </a:ext>
              </a:extLst>
            </p:cNvPr>
            <p:cNvCxnSpPr>
              <a:cxnSpLocks/>
              <a:stCxn id="6" idx="3"/>
              <a:endCxn id="7" idx="1"/>
            </p:cNvCxnSpPr>
            <p:nvPr/>
          </p:nvCxnSpPr>
          <p:spPr>
            <a:xfrm flipV="1">
              <a:off x="2083056" y="1551042"/>
              <a:ext cx="756397" cy="1752247"/>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D2806CD-09AF-2592-DFEA-89E097414FD9}"/>
                </a:ext>
              </a:extLst>
            </p:cNvPr>
            <p:cNvCxnSpPr>
              <a:cxnSpLocks/>
              <a:stCxn id="6" idx="3"/>
              <a:endCxn id="10" idx="1"/>
            </p:cNvCxnSpPr>
            <p:nvPr/>
          </p:nvCxnSpPr>
          <p:spPr>
            <a:xfrm>
              <a:off x="2083056" y="3303289"/>
              <a:ext cx="756397" cy="25693"/>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4C2CA54-59B4-8CD1-B64E-AF0F0A2B47E7}"/>
                </a:ext>
              </a:extLst>
            </p:cNvPr>
            <p:cNvCxnSpPr>
              <a:cxnSpLocks/>
              <a:stCxn id="6" idx="3"/>
              <a:endCxn id="12" idx="1"/>
            </p:cNvCxnSpPr>
            <p:nvPr/>
          </p:nvCxnSpPr>
          <p:spPr>
            <a:xfrm>
              <a:off x="2083056" y="3303289"/>
              <a:ext cx="647340" cy="1694576"/>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56D1188-BF47-B5DD-0398-BE1601746216}"/>
                </a:ext>
              </a:extLst>
            </p:cNvPr>
            <p:cNvPicPr>
              <a:picLocks noChangeAspect="1"/>
            </p:cNvPicPr>
            <p:nvPr/>
          </p:nvPicPr>
          <p:blipFill rotWithShape="1">
            <a:blip r:embed="rId7" cstate="print"/>
            <a:srcRect l="60550" t="9760" r="21560" b="21270"/>
            <a:stretch/>
          </p:blipFill>
          <p:spPr>
            <a:xfrm>
              <a:off x="5217953" y="2442109"/>
              <a:ext cx="1635853" cy="1773745"/>
            </a:xfrm>
            <a:prstGeom prst="rect">
              <a:avLst/>
            </a:prstGeom>
            <a:grpFill/>
          </p:spPr>
        </p:pic>
        <p:cxnSp>
          <p:nvCxnSpPr>
            <p:cNvPr id="18" name="Straight Arrow Connector 17">
              <a:extLst>
                <a:ext uri="{FF2B5EF4-FFF2-40B4-BE49-F238E27FC236}">
                  <a16:creationId xmlns:a16="http://schemas.microsoft.com/office/drawing/2014/main" id="{CE3D7453-8BD2-E571-0500-978441A6C9A1}"/>
                </a:ext>
              </a:extLst>
            </p:cNvPr>
            <p:cNvCxnSpPr>
              <a:cxnSpLocks/>
              <a:stCxn id="7" idx="3"/>
              <a:endCxn id="17" idx="1"/>
            </p:cNvCxnSpPr>
            <p:nvPr/>
          </p:nvCxnSpPr>
          <p:spPr>
            <a:xfrm>
              <a:off x="4592752" y="1551042"/>
              <a:ext cx="625201" cy="1777940"/>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23C6C3C8-8E6A-40DD-1593-542F8767A7F0}"/>
                </a:ext>
              </a:extLst>
            </p:cNvPr>
            <p:cNvCxnSpPr>
              <a:cxnSpLocks/>
              <a:stCxn id="10" idx="3"/>
              <a:endCxn id="17" idx="1"/>
            </p:cNvCxnSpPr>
            <p:nvPr/>
          </p:nvCxnSpPr>
          <p:spPr>
            <a:xfrm>
              <a:off x="4592752" y="3328982"/>
              <a:ext cx="625201" cy="0"/>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84B9B9F-22AB-7322-8E65-EE39AC6B1DAD}"/>
                </a:ext>
              </a:extLst>
            </p:cNvPr>
            <p:cNvCxnSpPr>
              <a:cxnSpLocks/>
              <a:stCxn id="12" idx="3"/>
              <a:endCxn id="17" idx="1"/>
            </p:cNvCxnSpPr>
            <p:nvPr/>
          </p:nvCxnSpPr>
          <p:spPr>
            <a:xfrm flipV="1">
              <a:off x="4592752" y="3328982"/>
              <a:ext cx="625201" cy="1668883"/>
            </a:xfrm>
            <a:prstGeom prst="straightConnector1">
              <a:avLst/>
            </a:prstGeom>
            <a:grpFill/>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Picture 20">
            <a:extLst>
              <a:ext uri="{FF2B5EF4-FFF2-40B4-BE49-F238E27FC236}">
                <a16:creationId xmlns:a16="http://schemas.microsoft.com/office/drawing/2014/main" id="{FC318B00-B73D-5314-049E-1C6231D33A16}"/>
              </a:ext>
            </a:extLst>
          </p:cNvPr>
          <p:cNvPicPr>
            <a:picLocks noChangeAspect="1"/>
          </p:cNvPicPr>
          <p:nvPr/>
        </p:nvPicPr>
        <p:blipFill rotWithShape="1">
          <a:blip r:embed="rId8" cstate="print"/>
          <a:srcRect l="58544" t="83892"/>
          <a:stretch/>
        </p:blipFill>
        <p:spPr>
          <a:xfrm rot="19360911">
            <a:off x="8547212" y="1387264"/>
            <a:ext cx="3407352" cy="1733991"/>
          </a:xfrm>
          <a:prstGeom prst="rect">
            <a:avLst/>
          </a:prstGeom>
        </p:spPr>
      </p:pic>
      <p:sp>
        <p:nvSpPr>
          <p:cNvPr id="22" name="Arrow: Pentagon 21">
            <a:extLst>
              <a:ext uri="{FF2B5EF4-FFF2-40B4-BE49-F238E27FC236}">
                <a16:creationId xmlns:a16="http://schemas.microsoft.com/office/drawing/2014/main" id="{17743F73-0E2E-7CFE-D41D-6492128DC158}"/>
              </a:ext>
            </a:extLst>
          </p:cNvPr>
          <p:cNvSpPr/>
          <p:nvPr/>
        </p:nvSpPr>
        <p:spPr>
          <a:xfrm rot="10800000">
            <a:off x="6196189" y="32116"/>
            <a:ext cx="5995811" cy="778933"/>
          </a:xfrm>
          <a:prstGeom prst="homePlate">
            <a:avLst/>
          </a:prstGeom>
          <a:solidFill>
            <a:schemeClr val="tx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ABBA396-616D-8CDE-6DA8-702514A5696F}"/>
              </a:ext>
            </a:extLst>
          </p:cNvPr>
          <p:cNvSpPr/>
          <p:nvPr/>
        </p:nvSpPr>
        <p:spPr>
          <a:xfrm>
            <a:off x="6555515" y="190749"/>
            <a:ext cx="5216556" cy="461665"/>
          </a:xfrm>
          <a:prstGeom prst="rect">
            <a:avLst/>
          </a:prstGeom>
        </p:spPr>
        <p:txBody>
          <a:bodyPr wrap="none">
            <a:spAutoFit/>
          </a:bodyPr>
          <a:lstStyle/>
          <a:p>
            <a:r>
              <a:rPr lang="en-US" sz="2400" b="1" dirty="0">
                <a:solidFill>
                  <a:srgbClr val="1C4F24"/>
                </a:solidFill>
                <a:ea typeface="+mj-ea"/>
                <a:cs typeface="+mj-cs"/>
              </a:rPr>
              <a:t>Example Species: Red-</a:t>
            </a:r>
            <a:r>
              <a:rPr lang="en-US" sz="2400" b="1" dirty="0" err="1">
                <a:solidFill>
                  <a:srgbClr val="1C4F24"/>
                </a:solidFill>
                <a:ea typeface="+mj-ea"/>
                <a:cs typeface="+mj-cs"/>
              </a:rPr>
              <a:t>Naped</a:t>
            </a:r>
            <a:r>
              <a:rPr lang="en-US" sz="2400" b="1" dirty="0">
                <a:solidFill>
                  <a:srgbClr val="1C4F24"/>
                </a:solidFill>
                <a:ea typeface="+mj-ea"/>
                <a:cs typeface="+mj-cs"/>
              </a:rPr>
              <a:t> Sapsucker</a:t>
            </a:r>
            <a:endParaRPr lang="en-US" sz="2400" b="1" dirty="0"/>
          </a:p>
        </p:txBody>
      </p:sp>
    </p:spTree>
    <p:extLst>
      <p:ext uri="{BB962C8B-B14F-4D97-AF65-F5344CB8AC3E}">
        <p14:creationId xmlns:p14="http://schemas.microsoft.com/office/powerpoint/2010/main" val="3282881697"/>
      </p:ext>
    </p:extLst>
  </p:cSld>
  <p:clrMapOvr>
    <a:masterClrMapping/>
  </p:clrMapOvr>
</p:sld>
</file>

<file path=ppt/theme/theme1.xml><?xml version="1.0" encoding="utf-8"?>
<a:theme xmlns:a="http://schemas.openxmlformats.org/drawingml/2006/main" name="CompPlanPPTheme">
  <a:themeElements>
    <a:clrScheme name="Comp Plan">
      <a:dk1>
        <a:srgbClr val="1C4F24"/>
      </a:dk1>
      <a:lt1>
        <a:srgbClr val="BCC5E4"/>
      </a:lt1>
      <a:dk2>
        <a:srgbClr val="000000"/>
      </a:dk2>
      <a:lt2>
        <a:srgbClr val="FFFFFF"/>
      </a:lt2>
      <a:accent1>
        <a:srgbClr val="954F7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PlanPPTheme" id="{8A26DC3C-5273-4E5D-BCD9-AF069E0390DD}" vid="{C4B1E301-38C8-44CA-ACD2-53E26BA3F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
</file>

<file path=customXml/item2.xml>
</file>

<file path=customXml/item3.xml>
</file>

<file path=customXml/itemProps1.xml><?xml version="1.0" encoding="utf-8"?>
<ds:datastoreItem xmlns:ds="http://schemas.openxmlformats.org/officeDocument/2006/customXml" ds:itemID="{F258FB2D-FA16-4255-B288-F7927811A1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8e9bb9-fd04-47fb-9a37-2c5fdfef2401"/>
    <ds:schemaRef ds:uri="1c7ef77e-170a-485c-855e-b345781b6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815D06-3B75-456D-AC18-BD6E2B26D460}">
  <ds:schemaRefs>
    <ds:schemaRef ds:uri="1c7ef77e-170a-485c-855e-b345781b6308"/>
    <ds:schemaRef ds:uri="7a8e9bb9-fd04-47fb-9a37-2c5fdfef2401"/>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A097D8BB-1D79-4AE6-BCA2-D00CF13FC0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TM10001105[[fn=Crop]]</Template>
  <TotalTime>7127</TotalTime>
  <Words>1251</Words>
  <Application>Microsoft Office PowerPoint</Application>
  <PresentationFormat>Widescreen</PresentationFormat>
  <Paragraphs>206</Paragraphs>
  <Slides>23</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Arial</vt:lpstr>
      <vt:lpstr>Calibri</vt:lpstr>
      <vt:lpstr>CompPlanPPTheme</vt:lpstr>
      <vt:lpstr>Natural Resource Overlay  Amendment AMD2024-0004 &amp; ZMA2024-0001 -CONTINUED HEARING -  October 28, 2024 Presenters: Ryan Hostetter &amp; Megan Smith, EcoConnect Consulting LLC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Norton</dc:creator>
  <cp:lastModifiedBy>Ryan Hostetter</cp:lastModifiedBy>
  <cp:revision>5</cp:revision>
  <cp:lastPrinted>2024-10-28T23:43:48Z</cp:lastPrinted>
  <dcterms:created xsi:type="dcterms:W3CDTF">2018-03-19T16:11:42Z</dcterms:created>
  <dcterms:modified xsi:type="dcterms:W3CDTF">2024-10-29T19:05:42Z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0x0101008722A17313720D498652ED3D1F15B8E3</vt:lpwstr>
  </property>
  <property fmtid="{D5CDD505-2E9C-101B-9397-08002B2CF9AE}" pid="3" name="MediaServiceImageTags">
    <vt:lpwstr/>
  </property>
</Properties>
</file>