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2" r:id="rId2"/>
    <p:sldId id="263" r:id="rId3"/>
    <p:sldId id="266" r:id="rId4"/>
    <p:sldId id="267" r:id="rId5"/>
    <p:sldId id="265" r:id="rId6"/>
    <p:sldId id="269" r:id="rId7"/>
    <p:sldId id="278" r:id="rId8"/>
    <p:sldId id="268"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3158" autoAdjust="0"/>
  </p:normalViewPr>
  <p:slideViewPr>
    <p:cSldViewPr snapToGrid="0">
      <p:cViewPr varScale="1">
        <p:scale>
          <a:sx n="92" d="100"/>
          <a:sy n="92" d="100"/>
        </p:scale>
        <p:origin x="492" y="90"/>
      </p:cViewPr>
      <p:guideLst/>
    </p:cSldViewPr>
  </p:slideViewPr>
  <p:outlineViewPr>
    <p:cViewPr>
      <p:scale>
        <a:sx n="33" d="100"/>
        <a:sy n="33" d="100"/>
      </p:scale>
      <p:origin x="0" y="-49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77412-D949-438C-B948-6D4E0FFE2E57}"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D6CAA-4696-4A86-B02D-BEB66D34E343}" type="slidenum">
              <a:rPr lang="en-US" smtClean="0"/>
              <a:t>‹#›</a:t>
            </a:fld>
            <a:endParaRPr lang="en-US"/>
          </a:p>
        </p:txBody>
      </p:sp>
    </p:spTree>
    <p:extLst>
      <p:ext uri="{BB962C8B-B14F-4D97-AF65-F5344CB8AC3E}">
        <p14:creationId xmlns:p14="http://schemas.microsoft.com/office/powerpoint/2010/main" val="247129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D5108-99D9-4EF7-9873-01C18869B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88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4D6CAA-4696-4A86-B02D-BEB66D34E343}" type="slidenum">
              <a:rPr lang="en-US" smtClean="0"/>
              <a:t>4</a:t>
            </a:fld>
            <a:endParaRPr lang="en-US"/>
          </a:p>
        </p:txBody>
      </p:sp>
    </p:spTree>
    <p:extLst>
      <p:ext uri="{BB962C8B-B14F-4D97-AF65-F5344CB8AC3E}">
        <p14:creationId xmlns:p14="http://schemas.microsoft.com/office/powerpoint/2010/main" val="251697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4D6CAA-4696-4A86-B02D-BEB66D34E343}" type="slidenum">
              <a:rPr lang="en-US" smtClean="0"/>
              <a:t>9</a:t>
            </a:fld>
            <a:endParaRPr lang="en-US"/>
          </a:p>
        </p:txBody>
      </p:sp>
    </p:spTree>
    <p:extLst>
      <p:ext uri="{BB962C8B-B14F-4D97-AF65-F5344CB8AC3E}">
        <p14:creationId xmlns:p14="http://schemas.microsoft.com/office/powerpoint/2010/main" val="280480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type of Hillside Regulations are appropriate for Jackson? Does council want the Bronze level standard? The silver level standard or the Gold level standard?</a:t>
            </a:r>
          </a:p>
          <a:p>
            <a:endParaRPr lang="en-US" dirty="0">
              <a:cs typeface="Calibri"/>
            </a:endParaRPr>
          </a:p>
          <a:p>
            <a:r>
              <a:rPr lang="en-US" dirty="0">
                <a:cs typeface="Calibri"/>
              </a:rPr>
              <a:t>Based on research of other communities and of best practices, Staff sees three elements common among "gold-level" hillside standards. These include</a:t>
            </a:r>
          </a:p>
          <a:p>
            <a:r>
              <a:rPr lang="en-US" dirty="0">
                <a:cs typeface="Calibri"/>
              </a:rPr>
              <a:t>- Prescriptive methods – whereby regulations define in detail how to determine slope stability and safety. Much of this centers around how geotechnical reports are produced and includes submittal requirements for the report, certain analysis that must be performed, the specific best practice the must be followed, and a level of safety that must be proved.</a:t>
            </a:r>
          </a:p>
          <a:p>
            <a:r>
              <a:rPr lang="en-US" dirty="0">
                <a:cs typeface="Calibri"/>
              </a:rPr>
              <a:t>- When methods are this specific, the regulations have to have a geological expert who reviews them. Thus, the second element of a gold-standard type of regulation is geological expertise. Some communities have that expert on staff, some contract out with them.</a:t>
            </a:r>
          </a:p>
          <a:p>
            <a:r>
              <a:rPr lang="en-US" dirty="0">
                <a:cs typeface="Calibri"/>
              </a:rPr>
              <a:t>- Lastly, most communities who have this gold-level standard hillside regulations, carry out geohazard mapping that provides a more accurate trigger for when applicants need to follow the prescriptive methods outlined above.</a:t>
            </a:r>
          </a:p>
          <a:p>
            <a:r>
              <a:rPr lang="en-US" dirty="0">
                <a:cs typeface="Calibri"/>
              </a:rPr>
              <a:t>- An example of a gold-standard hillside regulation would be Draper City, </a:t>
            </a:r>
            <a:r>
              <a:rPr lang="en-US" dirty="0" err="1">
                <a:cs typeface="Calibri"/>
              </a:rPr>
              <a:t>Ut.</a:t>
            </a:r>
            <a:r>
              <a:rPr lang="en-US" dirty="0">
                <a:cs typeface="Calibri"/>
              </a:rPr>
              <a:t> We included their regulations as an attachment for your reference. </a:t>
            </a:r>
          </a:p>
        </p:txBody>
      </p:sp>
      <p:sp>
        <p:nvSpPr>
          <p:cNvPr id="4" name="Slide Number Placeholder 3"/>
          <p:cNvSpPr>
            <a:spLocks noGrp="1"/>
          </p:cNvSpPr>
          <p:nvPr>
            <p:ph type="sldNum" sz="quarter" idx="5"/>
          </p:nvPr>
        </p:nvSpPr>
        <p:spPr/>
        <p:txBody>
          <a:bodyPr/>
          <a:lstStyle/>
          <a:p>
            <a:fld id="{594D6CAA-4696-4A86-B02D-BEB66D34E343}" type="slidenum">
              <a:rPr lang="en-US" smtClean="0"/>
              <a:t>10</a:t>
            </a:fld>
            <a:endParaRPr lang="en-US"/>
          </a:p>
        </p:txBody>
      </p:sp>
    </p:spTree>
    <p:extLst>
      <p:ext uri="{BB962C8B-B14F-4D97-AF65-F5344CB8AC3E}">
        <p14:creationId xmlns:p14="http://schemas.microsoft.com/office/powerpoint/2010/main" val="147247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6AD39289-891D-45EF-8254-FA183F9054E5}" type="datetimeFigureOut">
              <a:rPr lang="en-US" smtClean="0"/>
              <a:t>11/7/2018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219BBF7-4ABE-45B4-9BEF-3F8F75DC0670}" type="slidenum">
              <a:rPr lang="en-US" smtClean="0"/>
              <a:t>‹#›</a:t>
            </a:fld>
            <a:endParaRPr lang="en-US" dirty="0"/>
          </a:p>
        </p:txBody>
      </p:sp>
    </p:spTree>
    <p:extLst>
      <p:ext uri="{BB962C8B-B14F-4D97-AF65-F5344CB8AC3E}">
        <p14:creationId xmlns:p14="http://schemas.microsoft.com/office/powerpoint/2010/main" val="26207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AD39289-891D-45EF-8254-FA183F9054E5}" type="datetimeFigureOut">
              <a:rPr lang="en-US" smtClean="0"/>
              <a:t>11/7/2018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219BBF7-4ABE-45B4-9BEF-3F8F75DC0670}" type="slidenum">
              <a:rPr lang="en-US" smtClean="0"/>
              <a:t>‹#›</a:t>
            </a:fld>
            <a:endParaRPr lang="en-US" dirty="0"/>
          </a:p>
        </p:txBody>
      </p:sp>
    </p:spTree>
    <p:extLst>
      <p:ext uri="{BB962C8B-B14F-4D97-AF65-F5344CB8AC3E}">
        <p14:creationId xmlns:p14="http://schemas.microsoft.com/office/powerpoint/2010/main" val="359566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AD39289-891D-45EF-8254-FA183F9054E5}" type="datetimeFigureOut">
              <a:rPr lang="en-US" smtClean="0"/>
              <a:t>11/7/2018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219BBF7-4ABE-45B4-9BEF-3F8F75DC0670}" type="slidenum">
              <a:rPr lang="en-US" smtClean="0"/>
              <a:t>‹#›</a:t>
            </a:fld>
            <a:endParaRPr lang="en-US" dirty="0"/>
          </a:p>
        </p:txBody>
      </p:sp>
    </p:spTree>
    <p:extLst>
      <p:ext uri="{BB962C8B-B14F-4D97-AF65-F5344CB8AC3E}">
        <p14:creationId xmlns:p14="http://schemas.microsoft.com/office/powerpoint/2010/main" val="280205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FC2BE2-A476-499C-B96C-D6673F100CB7}"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04D41-AB3E-4F3A-BA5F-5F9B7868AE37}" type="slidenum">
              <a:rPr lang="en-US" smtClean="0"/>
              <a:t>‹#›</a:t>
            </a:fld>
            <a:endParaRPr lang="en-US" dirty="0"/>
          </a:p>
        </p:txBody>
      </p:sp>
    </p:spTree>
    <p:extLst>
      <p:ext uri="{BB962C8B-B14F-4D97-AF65-F5344CB8AC3E}">
        <p14:creationId xmlns:p14="http://schemas.microsoft.com/office/powerpoint/2010/main" val="416135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AD39289-891D-45EF-8254-FA183F9054E5}" type="datetimeFigureOut">
              <a:rPr lang="en-US" smtClean="0"/>
              <a:t>11/7/2018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219BBF7-4ABE-45B4-9BEF-3F8F75DC0670}" type="slidenum">
              <a:rPr lang="en-US" smtClean="0"/>
              <a:t>‹#›</a:t>
            </a:fld>
            <a:endParaRPr lang="en-US" dirty="0"/>
          </a:p>
        </p:txBody>
      </p:sp>
    </p:spTree>
    <p:extLst>
      <p:ext uri="{BB962C8B-B14F-4D97-AF65-F5344CB8AC3E}">
        <p14:creationId xmlns:p14="http://schemas.microsoft.com/office/powerpoint/2010/main" val="33629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AD39289-891D-45EF-8254-FA183F9054E5}" type="datetimeFigureOut">
              <a:rPr lang="en-US" smtClean="0"/>
              <a:t>11/7/2018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219BBF7-4ABE-45B4-9BEF-3F8F75DC0670}" type="slidenum">
              <a:rPr lang="en-US" smtClean="0"/>
              <a:t>‹#›</a:t>
            </a:fld>
            <a:endParaRPr lang="en-US" dirty="0"/>
          </a:p>
        </p:txBody>
      </p:sp>
    </p:spTree>
    <p:extLst>
      <p:ext uri="{BB962C8B-B14F-4D97-AF65-F5344CB8AC3E}">
        <p14:creationId xmlns:p14="http://schemas.microsoft.com/office/powerpoint/2010/main" val="201153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6AD39289-891D-45EF-8254-FA183F9054E5}" type="datetimeFigureOut">
              <a:rPr lang="en-US" smtClean="0"/>
              <a:t>11/7/2018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C219BBF7-4ABE-45B4-9BEF-3F8F75DC0670}" type="slidenum">
              <a:rPr lang="en-US" smtClean="0"/>
              <a:t>‹#›</a:t>
            </a:fld>
            <a:endParaRPr lang="en-US" dirty="0"/>
          </a:p>
        </p:txBody>
      </p:sp>
    </p:spTree>
    <p:extLst>
      <p:ext uri="{BB962C8B-B14F-4D97-AF65-F5344CB8AC3E}">
        <p14:creationId xmlns:p14="http://schemas.microsoft.com/office/powerpoint/2010/main" val="1077065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6AD39289-891D-45EF-8254-FA183F9054E5}" type="datetimeFigureOut">
              <a:rPr lang="en-US" smtClean="0"/>
              <a:t>11/7/2018</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C219BBF7-4ABE-45B4-9BEF-3F8F75DC0670}" type="slidenum">
              <a:rPr lang="en-US" smtClean="0"/>
              <a:t>‹#›</a:t>
            </a:fld>
            <a:endParaRPr lang="en-US" dirty="0"/>
          </a:p>
        </p:txBody>
      </p:sp>
    </p:spTree>
    <p:extLst>
      <p:ext uri="{BB962C8B-B14F-4D97-AF65-F5344CB8AC3E}">
        <p14:creationId xmlns:p14="http://schemas.microsoft.com/office/powerpoint/2010/main" val="411633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AD39289-891D-45EF-8254-FA183F9054E5}" type="datetimeFigureOut">
              <a:rPr lang="en-US" smtClean="0"/>
              <a:t>11/7/2018</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C219BBF7-4ABE-45B4-9BEF-3F8F75DC0670}" type="slidenum">
              <a:rPr lang="en-US" smtClean="0"/>
              <a:t>‹#›</a:t>
            </a:fld>
            <a:endParaRPr lang="en-US" dirty="0"/>
          </a:p>
        </p:txBody>
      </p:sp>
    </p:spTree>
    <p:extLst>
      <p:ext uri="{BB962C8B-B14F-4D97-AF65-F5344CB8AC3E}">
        <p14:creationId xmlns:p14="http://schemas.microsoft.com/office/powerpoint/2010/main" val="60010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AD39289-891D-45EF-8254-FA183F9054E5}" type="datetimeFigureOut">
              <a:rPr lang="en-US" smtClean="0"/>
              <a:t>11/7/2018</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C219BBF7-4ABE-45B4-9BEF-3F8F75DC0670}" type="slidenum">
              <a:rPr lang="en-US" smtClean="0"/>
              <a:t>‹#›</a:t>
            </a:fld>
            <a:endParaRPr lang="en-US" dirty="0"/>
          </a:p>
        </p:txBody>
      </p:sp>
    </p:spTree>
    <p:extLst>
      <p:ext uri="{BB962C8B-B14F-4D97-AF65-F5344CB8AC3E}">
        <p14:creationId xmlns:p14="http://schemas.microsoft.com/office/powerpoint/2010/main" val="417564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AD39289-891D-45EF-8254-FA183F9054E5}" type="datetimeFigureOut">
              <a:rPr lang="en-US" smtClean="0"/>
              <a:t>11/7/2018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C219BBF7-4ABE-45B4-9BEF-3F8F75DC0670}" type="slidenum">
              <a:rPr lang="en-US" smtClean="0"/>
              <a:t>‹#›</a:t>
            </a:fld>
            <a:endParaRPr lang="en-US" dirty="0"/>
          </a:p>
        </p:txBody>
      </p:sp>
    </p:spTree>
    <p:extLst>
      <p:ext uri="{BB962C8B-B14F-4D97-AF65-F5344CB8AC3E}">
        <p14:creationId xmlns:p14="http://schemas.microsoft.com/office/powerpoint/2010/main" val="101046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AD39289-891D-45EF-8254-FA183F9054E5}" type="datetimeFigureOut">
              <a:rPr lang="en-US" smtClean="0"/>
              <a:t>11/7/2018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C219BBF7-4ABE-45B4-9BEF-3F8F75DC0670}" type="slidenum">
              <a:rPr lang="en-US" smtClean="0"/>
              <a:t>‹#›</a:t>
            </a:fld>
            <a:endParaRPr lang="en-US" dirty="0"/>
          </a:p>
        </p:txBody>
      </p:sp>
    </p:spTree>
    <p:extLst>
      <p:ext uri="{BB962C8B-B14F-4D97-AF65-F5344CB8AC3E}">
        <p14:creationId xmlns:p14="http://schemas.microsoft.com/office/powerpoint/2010/main" val="169814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40000"/>
            <a:lum/>
          </a:blip>
          <a:srcRect/>
          <a:stretch>
            <a:fillRect t="65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6AD39289-891D-45EF-8254-FA183F9054E5}" type="datetimeFigureOut">
              <a:rPr lang="en-US" smtClean="0"/>
              <a:t>11/7/2018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C219BBF7-4ABE-45B4-9BEF-3F8F75DC0670}" type="slidenum">
              <a:rPr lang="en-US" smtClean="0"/>
              <a:t>‹#›</a:t>
            </a:fld>
            <a:endParaRPr lang="en-US" dirty="0"/>
          </a:p>
        </p:txBody>
      </p:sp>
    </p:spTree>
    <p:extLst>
      <p:ext uri="{BB962C8B-B14F-4D97-AF65-F5344CB8AC3E}">
        <p14:creationId xmlns:p14="http://schemas.microsoft.com/office/powerpoint/2010/main" val="231307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466949" y="3429000"/>
            <a:ext cx="8534400" cy="1752600"/>
          </a:xfrm>
        </p:spPr>
        <p:txBody>
          <a:bodyPr/>
          <a:lstStyle/>
          <a:p>
            <a:r>
              <a:rPr lang="en-US" b="1" dirty="0"/>
              <a:t>Town of Jackson</a:t>
            </a:r>
          </a:p>
          <a:p>
            <a:r>
              <a:rPr lang="en-US" b="1" dirty="0"/>
              <a:t>Downtown Parking Management Plan</a:t>
            </a:r>
            <a:endParaRPr lang="en-US" dirty="0"/>
          </a:p>
          <a:p>
            <a:r>
              <a:rPr lang="en-US" b="1" dirty="0"/>
              <a:t>10/24/18 Wort Hotel  @ 6.00-8.00 pm</a:t>
            </a:r>
            <a:endParaRPr lang="en-US" dirty="0"/>
          </a:p>
        </p:txBody>
      </p:sp>
      <p:pic>
        <p:nvPicPr>
          <p:cNvPr id="6" name="Picture 5" descr="Comp Plan High Res Logo">
            <a:extLst>
              <a:ext uri="{FF2B5EF4-FFF2-40B4-BE49-F238E27FC236}">
                <a16:creationId xmlns:a16="http://schemas.microsoft.com/office/drawing/2014/main" id="{9D952322-B017-487C-B9FB-4CAA25F5A120}"/>
              </a:ext>
            </a:extLst>
          </p:cNvPr>
          <p:cNvPicPr/>
          <p:nvPr/>
        </p:nvPicPr>
        <p:blipFill>
          <a:blip r:embed="rId4"/>
          <a:srcRect/>
          <a:stretch>
            <a:fillRect/>
          </a:stretch>
        </p:blipFill>
        <p:spPr bwMode="auto">
          <a:xfrm>
            <a:off x="-1" y="22858"/>
            <a:ext cx="3506993" cy="2236248"/>
          </a:xfrm>
          <a:prstGeom prst="rect">
            <a:avLst/>
          </a:prstGeom>
          <a:noFill/>
          <a:ln w="9525">
            <a:noFill/>
            <a:miter lim="800000"/>
            <a:headEnd/>
            <a:tailEnd/>
          </a:ln>
        </p:spPr>
      </p:pic>
      <p:sp>
        <p:nvSpPr>
          <p:cNvPr id="7" name="Rectangle 7">
            <a:extLst>
              <a:ext uri="{FF2B5EF4-FFF2-40B4-BE49-F238E27FC236}">
                <a16:creationId xmlns:a16="http://schemas.microsoft.com/office/drawing/2014/main" id="{9B4809D7-ACA6-4B0A-9EFD-424E18D18136}"/>
              </a:ext>
            </a:extLst>
          </p:cNvPr>
          <p:cNvSpPr>
            <a:spLocks noChangeArrowheads="1"/>
          </p:cNvSpPr>
          <p:nvPr/>
        </p:nvSpPr>
        <p:spPr bwMode="auto">
          <a:xfrm>
            <a:off x="-5437343" y="-1"/>
            <a:ext cx="284021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5BE02B95-7112-4576-87BF-AEACDE4A876B}"/>
              </a:ext>
            </a:extLst>
          </p:cNvPr>
          <p:cNvGraphicFramePr>
            <a:graphicFrameLocks noChangeAspect="1"/>
          </p:cNvGraphicFramePr>
          <p:nvPr>
            <p:extLst>
              <p:ext uri="{D42A27DB-BD31-4B8C-83A1-F6EECF244321}">
                <p14:modId xmlns:p14="http://schemas.microsoft.com/office/powerpoint/2010/main" val="3400158084"/>
              </p:ext>
            </p:extLst>
          </p:nvPr>
        </p:nvGraphicFramePr>
        <p:xfrm>
          <a:off x="9316122" y="1"/>
          <a:ext cx="2875878" cy="2740770"/>
        </p:xfrm>
        <a:graphic>
          <a:graphicData uri="http://schemas.openxmlformats.org/presentationml/2006/ole">
            <mc:AlternateContent xmlns:mc="http://schemas.openxmlformats.org/markup-compatibility/2006">
              <mc:Choice xmlns:v="urn:schemas-microsoft-com:vml" Requires="v">
                <p:oleObj spid="_x0000_s2066" r:id="rId5" imgW="1487424" imgH="1659636" progId="Unknown">
                  <p:embed/>
                </p:oleObj>
              </mc:Choice>
              <mc:Fallback>
                <p:oleObj r:id="rId5" imgW="1487424" imgH="1659636" progId="Unknown">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t="24284"/>
                      <a:stretch>
                        <a:fillRect/>
                      </a:stretch>
                    </p:blipFill>
                    <p:spPr bwMode="auto">
                      <a:xfrm>
                        <a:off x="9316122" y="1"/>
                        <a:ext cx="2875878" cy="2740770"/>
                      </a:xfrm>
                      <a:prstGeom prst="rect">
                        <a:avLst/>
                      </a:prstGeom>
                      <a:noFill/>
                    </p:spPr>
                  </p:pic>
                </p:oleObj>
              </mc:Fallback>
            </mc:AlternateContent>
          </a:graphicData>
        </a:graphic>
      </p:graphicFrame>
    </p:spTree>
    <p:extLst>
      <p:ext uri="{BB962C8B-B14F-4D97-AF65-F5344CB8AC3E}">
        <p14:creationId xmlns:p14="http://schemas.microsoft.com/office/powerpoint/2010/main" val="141530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B09A-893C-4608-8CC3-27350D40092F}"/>
              </a:ext>
            </a:extLst>
          </p:cNvPr>
          <p:cNvSpPr>
            <a:spLocks noGrp="1"/>
          </p:cNvSpPr>
          <p:nvPr>
            <p:ph type="title"/>
          </p:nvPr>
        </p:nvSpPr>
        <p:spPr/>
        <p:txBody>
          <a:bodyPr/>
          <a:lstStyle/>
          <a:p>
            <a:endParaRPr lang="en-US" dirty="0">
              <a:cs typeface="Calibri"/>
            </a:endParaRPr>
          </a:p>
        </p:txBody>
      </p:sp>
      <p:sp>
        <p:nvSpPr>
          <p:cNvPr id="3" name="Content Placeholder 2">
            <a:extLst>
              <a:ext uri="{FF2B5EF4-FFF2-40B4-BE49-F238E27FC236}">
                <a16:creationId xmlns:a16="http://schemas.microsoft.com/office/drawing/2014/main" id="{66D1A984-6C83-45A3-ACED-C15BFB629A35}"/>
              </a:ext>
            </a:extLst>
          </p:cNvPr>
          <p:cNvSpPr>
            <a:spLocks noGrp="1"/>
          </p:cNvSpPr>
          <p:nvPr>
            <p:ph idx="1"/>
          </p:nvPr>
        </p:nvSpPr>
        <p:spPr/>
        <p:txBody>
          <a:bodyPr/>
          <a:lstStyle/>
          <a:p>
            <a:endParaRPr lang="en-US" dirty="0">
              <a:cs typeface="Calibri"/>
            </a:endParaRPr>
          </a:p>
        </p:txBody>
      </p:sp>
    </p:spTree>
    <p:extLst>
      <p:ext uri="{BB962C8B-B14F-4D97-AF65-F5344CB8AC3E}">
        <p14:creationId xmlns:p14="http://schemas.microsoft.com/office/powerpoint/2010/main" val="365834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70C8-3972-407D-A7E6-B7198C149EA0}"/>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15E17EFF-5FDC-436E-8433-91BEB1C17EDD}"/>
              </a:ext>
            </a:extLst>
          </p:cNvPr>
          <p:cNvPicPr>
            <a:picLocks noGrp="1" noChangeAspect="1"/>
          </p:cNvPicPr>
          <p:nvPr>
            <p:ph idx="1"/>
          </p:nvPr>
        </p:nvPicPr>
        <p:blipFill>
          <a:blip r:embed="rId2"/>
          <a:stretch>
            <a:fillRect/>
          </a:stretch>
        </p:blipFill>
        <p:spPr>
          <a:xfrm>
            <a:off x="1754763" y="3116454"/>
            <a:ext cx="8682473" cy="3741546"/>
          </a:xfrm>
          <a:prstGeom prst="rect">
            <a:avLst/>
          </a:prstGeom>
        </p:spPr>
      </p:pic>
      <p:pic>
        <p:nvPicPr>
          <p:cNvPr id="5" name="Picture 4">
            <a:extLst>
              <a:ext uri="{FF2B5EF4-FFF2-40B4-BE49-F238E27FC236}">
                <a16:creationId xmlns:a16="http://schemas.microsoft.com/office/drawing/2014/main" id="{BFB13E38-2EFB-4C09-BD92-D751ACC05FAF}"/>
              </a:ext>
            </a:extLst>
          </p:cNvPr>
          <p:cNvPicPr>
            <a:picLocks noChangeAspect="1"/>
          </p:cNvPicPr>
          <p:nvPr/>
        </p:nvPicPr>
        <p:blipFill>
          <a:blip r:embed="rId3"/>
          <a:stretch>
            <a:fillRect/>
          </a:stretch>
        </p:blipFill>
        <p:spPr>
          <a:xfrm>
            <a:off x="2492224" y="5392"/>
            <a:ext cx="7037530" cy="3105671"/>
          </a:xfrm>
          <a:prstGeom prst="rect">
            <a:avLst/>
          </a:prstGeom>
        </p:spPr>
      </p:pic>
    </p:spTree>
    <p:extLst>
      <p:ext uri="{BB962C8B-B14F-4D97-AF65-F5344CB8AC3E}">
        <p14:creationId xmlns:p14="http://schemas.microsoft.com/office/powerpoint/2010/main" val="165708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4601BAC-FC16-4250-88F3-D63E5BF02366}"/>
              </a:ext>
            </a:extLst>
          </p:cNvPr>
          <p:cNvPicPr>
            <a:picLocks noGrp="1" noChangeAspect="1"/>
          </p:cNvPicPr>
          <p:nvPr>
            <p:ph idx="1"/>
          </p:nvPr>
        </p:nvPicPr>
        <p:blipFill rotWithShape="1">
          <a:blip r:embed="rId2"/>
          <a:srcRect r="10956" b="77010"/>
          <a:stretch/>
        </p:blipFill>
        <p:spPr>
          <a:xfrm>
            <a:off x="437657" y="3404844"/>
            <a:ext cx="3755971" cy="549427"/>
          </a:xfrm>
          <a:prstGeom prst="rect">
            <a:avLst/>
          </a:prstGeom>
        </p:spPr>
      </p:pic>
      <p:sp>
        <p:nvSpPr>
          <p:cNvPr id="5" name="Title 4">
            <a:extLst>
              <a:ext uri="{FF2B5EF4-FFF2-40B4-BE49-F238E27FC236}">
                <a16:creationId xmlns:a16="http://schemas.microsoft.com/office/drawing/2014/main" id="{A27C6D1F-0389-4055-A94A-830571E50966}"/>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C8B5197A-AB56-4376-B744-3F841A5606AC}"/>
              </a:ext>
            </a:extLst>
          </p:cNvPr>
          <p:cNvPicPr>
            <a:picLocks noChangeAspect="1"/>
          </p:cNvPicPr>
          <p:nvPr/>
        </p:nvPicPr>
        <p:blipFill rotWithShape="1">
          <a:blip r:embed="rId3"/>
          <a:srcRect b="2984"/>
          <a:stretch/>
        </p:blipFill>
        <p:spPr>
          <a:xfrm>
            <a:off x="3117137" y="-10920"/>
            <a:ext cx="6315075" cy="2827692"/>
          </a:xfrm>
          <a:prstGeom prst="rect">
            <a:avLst/>
          </a:prstGeom>
        </p:spPr>
      </p:pic>
      <p:pic>
        <p:nvPicPr>
          <p:cNvPr id="8" name="Picture 7">
            <a:extLst>
              <a:ext uri="{FF2B5EF4-FFF2-40B4-BE49-F238E27FC236}">
                <a16:creationId xmlns:a16="http://schemas.microsoft.com/office/drawing/2014/main" id="{31CE3F20-9F1C-4342-9777-3A30A7E264B1}"/>
              </a:ext>
            </a:extLst>
          </p:cNvPr>
          <p:cNvPicPr>
            <a:picLocks noChangeAspect="1"/>
          </p:cNvPicPr>
          <p:nvPr/>
        </p:nvPicPr>
        <p:blipFill rotWithShape="1">
          <a:blip r:embed="rId4"/>
          <a:srcRect r="21812" b="91903"/>
          <a:stretch/>
        </p:blipFill>
        <p:spPr>
          <a:xfrm>
            <a:off x="6274674" y="3327659"/>
            <a:ext cx="4082726" cy="277512"/>
          </a:xfrm>
          <a:prstGeom prst="rect">
            <a:avLst/>
          </a:prstGeom>
        </p:spPr>
      </p:pic>
      <p:pic>
        <p:nvPicPr>
          <p:cNvPr id="9" name="Picture 8">
            <a:extLst>
              <a:ext uri="{FF2B5EF4-FFF2-40B4-BE49-F238E27FC236}">
                <a16:creationId xmlns:a16="http://schemas.microsoft.com/office/drawing/2014/main" id="{475E3CD9-6853-4F9D-B94A-976CC692C97D}"/>
              </a:ext>
            </a:extLst>
          </p:cNvPr>
          <p:cNvPicPr>
            <a:picLocks noChangeAspect="1"/>
          </p:cNvPicPr>
          <p:nvPr/>
        </p:nvPicPr>
        <p:blipFill rotWithShape="1">
          <a:blip r:embed="rId5"/>
          <a:srcRect b="26414"/>
          <a:stretch/>
        </p:blipFill>
        <p:spPr>
          <a:xfrm>
            <a:off x="7238098" y="5570826"/>
            <a:ext cx="4047848" cy="451602"/>
          </a:xfrm>
          <a:prstGeom prst="rect">
            <a:avLst/>
          </a:prstGeom>
        </p:spPr>
      </p:pic>
      <p:pic>
        <p:nvPicPr>
          <p:cNvPr id="10" name="Picture 9">
            <a:extLst>
              <a:ext uri="{FF2B5EF4-FFF2-40B4-BE49-F238E27FC236}">
                <a16:creationId xmlns:a16="http://schemas.microsoft.com/office/drawing/2014/main" id="{E4059A3B-B2EA-440D-883B-38305BA041C0}"/>
              </a:ext>
            </a:extLst>
          </p:cNvPr>
          <p:cNvPicPr>
            <a:picLocks noChangeAspect="1"/>
          </p:cNvPicPr>
          <p:nvPr/>
        </p:nvPicPr>
        <p:blipFill>
          <a:blip r:embed="rId6"/>
          <a:stretch>
            <a:fillRect/>
          </a:stretch>
        </p:blipFill>
        <p:spPr>
          <a:xfrm>
            <a:off x="1124638" y="4267629"/>
            <a:ext cx="4855747" cy="549427"/>
          </a:xfrm>
          <a:prstGeom prst="rect">
            <a:avLst/>
          </a:prstGeom>
        </p:spPr>
      </p:pic>
      <p:pic>
        <p:nvPicPr>
          <p:cNvPr id="11" name="Picture 10">
            <a:extLst>
              <a:ext uri="{FF2B5EF4-FFF2-40B4-BE49-F238E27FC236}">
                <a16:creationId xmlns:a16="http://schemas.microsoft.com/office/drawing/2014/main" id="{FAE71967-EB70-4F98-8756-27BD709FEFC9}"/>
              </a:ext>
            </a:extLst>
          </p:cNvPr>
          <p:cNvPicPr>
            <a:picLocks noChangeAspect="1"/>
          </p:cNvPicPr>
          <p:nvPr/>
        </p:nvPicPr>
        <p:blipFill>
          <a:blip r:embed="rId7"/>
          <a:stretch>
            <a:fillRect/>
          </a:stretch>
        </p:blipFill>
        <p:spPr>
          <a:xfrm>
            <a:off x="6984637" y="4021237"/>
            <a:ext cx="4895150" cy="623586"/>
          </a:xfrm>
          <a:prstGeom prst="rect">
            <a:avLst/>
          </a:prstGeom>
        </p:spPr>
      </p:pic>
      <p:pic>
        <p:nvPicPr>
          <p:cNvPr id="12" name="Picture 11">
            <a:extLst>
              <a:ext uri="{FF2B5EF4-FFF2-40B4-BE49-F238E27FC236}">
                <a16:creationId xmlns:a16="http://schemas.microsoft.com/office/drawing/2014/main" id="{F685D1E2-6BEC-4807-905A-04F50DA6E1DC}"/>
              </a:ext>
            </a:extLst>
          </p:cNvPr>
          <p:cNvPicPr>
            <a:picLocks noChangeAspect="1"/>
          </p:cNvPicPr>
          <p:nvPr/>
        </p:nvPicPr>
        <p:blipFill>
          <a:blip r:embed="rId8"/>
          <a:stretch>
            <a:fillRect/>
          </a:stretch>
        </p:blipFill>
        <p:spPr>
          <a:xfrm>
            <a:off x="906054" y="5241015"/>
            <a:ext cx="4164071" cy="549426"/>
          </a:xfrm>
          <a:prstGeom prst="rect">
            <a:avLst/>
          </a:prstGeom>
        </p:spPr>
      </p:pic>
    </p:spTree>
    <p:extLst>
      <p:ext uri="{BB962C8B-B14F-4D97-AF65-F5344CB8AC3E}">
        <p14:creationId xmlns:p14="http://schemas.microsoft.com/office/powerpoint/2010/main" val="24438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186BE8-E4A5-4B7B-AE58-849F2748A14C}"/>
              </a:ext>
            </a:extLst>
          </p:cNvPr>
          <p:cNvPicPr>
            <a:picLocks noChangeAspect="1"/>
          </p:cNvPicPr>
          <p:nvPr/>
        </p:nvPicPr>
        <p:blipFill>
          <a:blip r:embed="rId3"/>
          <a:stretch>
            <a:fillRect/>
          </a:stretch>
        </p:blipFill>
        <p:spPr>
          <a:xfrm>
            <a:off x="2557462" y="0"/>
            <a:ext cx="6467475" cy="2609850"/>
          </a:xfrm>
          <a:prstGeom prst="rect">
            <a:avLst/>
          </a:prstGeom>
        </p:spPr>
      </p:pic>
      <p:sp>
        <p:nvSpPr>
          <p:cNvPr id="2" name="Title 1">
            <a:extLst>
              <a:ext uri="{FF2B5EF4-FFF2-40B4-BE49-F238E27FC236}">
                <a16:creationId xmlns:a16="http://schemas.microsoft.com/office/drawing/2014/main" id="{76E60A7C-5B00-44AD-92F3-2BDA48E254DA}"/>
              </a:ext>
            </a:extLst>
          </p:cNvPr>
          <p:cNvSpPr>
            <a:spLocks noGrp="1"/>
          </p:cNvSpPr>
          <p:nvPr>
            <p:ph type="title"/>
          </p:nvPr>
        </p:nvSpPr>
        <p:spPr>
          <a:xfrm>
            <a:off x="0" y="0"/>
            <a:ext cx="12192000" cy="1143000"/>
          </a:xfrm>
        </p:spPr>
        <p:txBody>
          <a:bodyPr/>
          <a:lstStyle/>
          <a:p>
            <a:endParaRPr lang="en-US" dirty="0"/>
          </a:p>
        </p:txBody>
      </p:sp>
      <p:pic>
        <p:nvPicPr>
          <p:cNvPr id="5" name="Content Placeholder 4">
            <a:extLst>
              <a:ext uri="{FF2B5EF4-FFF2-40B4-BE49-F238E27FC236}">
                <a16:creationId xmlns:a16="http://schemas.microsoft.com/office/drawing/2014/main" id="{8EEB3D13-99E2-4F20-9B7B-4F3D1B98B38C}"/>
              </a:ext>
            </a:extLst>
          </p:cNvPr>
          <p:cNvPicPr>
            <a:picLocks noGrp="1" noChangeAspect="1"/>
          </p:cNvPicPr>
          <p:nvPr>
            <p:ph idx="1"/>
          </p:nvPr>
        </p:nvPicPr>
        <p:blipFill rotWithShape="1">
          <a:blip r:embed="rId4"/>
          <a:srcRect t="50000" b="25305"/>
          <a:stretch/>
        </p:blipFill>
        <p:spPr>
          <a:xfrm>
            <a:off x="221457" y="5140515"/>
            <a:ext cx="3009900" cy="656268"/>
          </a:xfrm>
          <a:prstGeom prst="rect">
            <a:avLst/>
          </a:prstGeom>
        </p:spPr>
      </p:pic>
      <p:pic>
        <p:nvPicPr>
          <p:cNvPr id="6" name="Picture 5">
            <a:extLst>
              <a:ext uri="{FF2B5EF4-FFF2-40B4-BE49-F238E27FC236}">
                <a16:creationId xmlns:a16="http://schemas.microsoft.com/office/drawing/2014/main" id="{495E5410-52D0-43C1-8C0E-F8F3C0BE5EC5}"/>
              </a:ext>
            </a:extLst>
          </p:cNvPr>
          <p:cNvPicPr>
            <a:picLocks noChangeAspect="1"/>
          </p:cNvPicPr>
          <p:nvPr/>
        </p:nvPicPr>
        <p:blipFill rotWithShape="1">
          <a:blip r:embed="rId4"/>
          <a:srcRect t="23798" b="52838"/>
          <a:stretch/>
        </p:blipFill>
        <p:spPr>
          <a:xfrm>
            <a:off x="221457" y="4300536"/>
            <a:ext cx="3009900" cy="620905"/>
          </a:xfrm>
          <a:prstGeom prst="rect">
            <a:avLst/>
          </a:prstGeom>
        </p:spPr>
      </p:pic>
      <p:pic>
        <p:nvPicPr>
          <p:cNvPr id="7" name="Picture 6">
            <a:extLst>
              <a:ext uri="{FF2B5EF4-FFF2-40B4-BE49-F238E27FC236}">
                <a16:creationId xmlns:a16="http://schemas.microsoft.com/office/drawing/2014/main" id="{240421B4-924D-4F83-A8B4-9D8448A3B6B5}"/>
              </a:ext>
            </a:extLst>
          </p:cNvPr>
          <p:cNvPicPr>
            <a:picLocks noChangeAspect="1"/>
          </p:cNvPicPr>
          <p:nvPr/>
        </p:nvPicPr>
        <p:blipFill rotWithShape="1">
          <a:blip r:embed="rId4"/>
          <a:srcRect t="75090" b="5734"/>
          <a:stretch/>
        </p:blipFill>
        <p:spPr>
          <a:xfrm>
            <a:off x="221457" y="5944600"/>
            <a:ext cx="3009900" cy="509586"/>
          </a:xfrm>
          <a:prstGeom prst="rect">
            <a:avLst/>
          </a:prstGeom>
        </p:spPr>
      </p:pic>
      <p:pic>
        <p:nvPicPr>
          <p:cNvPr id="8" name="Picture 7">
            <a:extLst>
              <a:ext uri="{FF2B5EF4-FFF2-40B4-BE49-F238E27FC236}">
                <a16:creationId xmlns:a16="http://schemas.microsoft.com/office/drawing/2014/main" id="{17EEA2FC-32E5-4151-99DA-10BA1EA2C0EC}"/>
              </a:ext>
            </a:extLst>
          </p:cNvPr>
          <p:cNvPicPr>
            <a:picLocks noChangeAspect="1"/>
          </p:cNvPicPr>
          <p:nvPr/>
        </p:nvPicPr>
        <p:blipFill>
          <a:blip r:embed="rId5"/>
          <a:stretch>
            <a:fillRect/>
          </a:stretch>
        </p:blipFill>
        <p:spPr>
          <a:xfrm>
            <a:off x="8733461" y="2960782"/>
            <a:ext cx="2828925" cy="1647825"/>
          </a:xfrm>
          <a:prstGeom prst="rect">
            <a:avLst/>
          </a:prstGeom>
        </p:spPr>
      </p:pic>
      <p:pic>
        <p:nvPicPr>
          <p:cNvPr id="9" name="Picture 8">
            <a:extLst>
              <a:ext uri="{FF2B5EF4-FFF2-40B4-BE49-F238E27FC236}">
                <a16:creationId xmlns:a16="http://schemas.microsoft.com/office/drawing/2014/main" id="{64CA7699-EF7B-4B8B-866B-11AAC66969A8}"/>
              </a:ext>
            </a:extLst>
          </p:cNvPr>
          <p:cNvPicPr>
            <a:picLocks noChangeAspect="1"/>
          </p:cNvPicPr>
          <p:nvPr/>
        </p:nvPicPr>
        <p:blipFill>
          <a:blip r:embed="rId6"/>
          <a:stretch>
            <a:fillRect/>
          </a:stretch>
        </p:blipFill>
        <p:spPr>
          <a:xfrm>
            <a:off x="3885543" y="3103417"/>
            <a:ext cx="3614927" cy="431459"/>
          </a:xfrm>
          <a:prstGeom prst="rect">
            <a:avLst/>
          </a:prstGeom>
        </p:spPr>
      </p:pic>
      <p:pic>
        <p:nvPicPr>
          <p:cNvPr id="10" name="Picture 9">
            <a:extLst>
              <a:ext uri="{FF2B5EF4-FFF2-40B4-BE49-F238E27FC236}">
                <a16:creationId xmlns:a16="http://schemas.microsoft.com/office/drawing/2014/main" id="{E34D0A12-963C-4201-B943-DE01A396150B}"/>
              </a:ext>
            </a:extLst>
          </p:cNvPr>
          <p:cNvPicPr>
            <a:picLocks noChangeAspect="1"/>
          </p:cNvPicPr>
          <p:nvPr/>
        </p:nvPicPr>
        <p:blipFill>
          <a:blip r:embed="rId7"/>
          <a:stretch>
            <a:fillRect/>
          </a:stretch>
        </p:blipFill>
        <p:spPr>
          <a:xfrm>
            <a:off x="3885543" y="5001726"/>
            <a:ext cx="3716249" cy="509586"/>
          </a:xfrm>
          <a:prstGeom prst="rect">
            <a:avLst/>
          </a:prstGeom>
        </p:spPr>
      </p:pic>
      <p:pic>
        <p:nvPicPr>
          <p:cNvPr id="11" name="Picture 10">
            <a:extLst>
              <a:ext uri="{FF2B5EF4-FFF2-40B4-BE49-F238E27FC236}">
                <a16:creationId xmlns:a16="http://schemas.microsoft.com/office/drawing/2014/main" id="{C5F0360E-2EB4-4EC5-895F-749BC70820B3}"/>
              </a:ext>
            </a:extLst>
          </p:cNvPr>
          <p:cNvPicPr>
            <a:picLocks noChangeAspect="1"/>
          </p:cNvPicPr>
          <p:nvPr/>
        </p:nvPicPr>
        <p:blipFill>
          <a:blip r:embed="rId8"/>
          <a:stretch>
            <a:fillRect/>
          </a:stretch>
        </p:blipFill>
        <p:spPr>
          <a:xfrm>
            <a:off x="459582" y="2776537"/>
            <a:ext cx="2771775" cy="1304925"/>
          </a:xfrm>
          <a:prstGeom prst="rect">
            <a:avLst/>
          </a:prstGeom>
        </p:spPr>
      </p:pic>
      <p:pic>
        <p:nvPicPr>
          <p:cNvPr id="12" name="Picture 11">
            <a:extLst>
              <a:ext uri="{FF2B5EF4-FFF2-40B4-BE49-F238E27FC236}">
                <a16:creationId xmlns:a16="http://schemas.microsoft.com/office/drawing/2014/main" id="{DF8542B1-1E2B-4C0E-B2EA-A4AC6F799E4F}"/>
              </a:ext>
            </a:extLst>
          </p:cNvPr>
          <p:cNvPicPr>
            <a:picLocks noChangeAspect="1"/>
          </p:cNvPicPr>
          <p:nvPr/>
        </p:nvPicPr>
        <p:blipFill>
          <a:blip r:embed="rId9"/>
          <a:stretch>
            <a:fillRect/>
          </a:stretch>
        </p:blipFill>
        <p:spPr>
          <a:xfrm>
            <a:off x="3885543" y="4132680"/>
            <a:ext cx="3554827" cy="413352"/>
          </a:xfrm>
          <a:prstGeom prst="rect">
            <a:avLst/>
          </a:prstGeom>
        </p:spPr>
      </p:pic>
      <p:pic>
        <p:nvPicPr>
          <p:cNvPr id="13" name="Picture 12">
            <a:extLst>
              <a:ext uri="{FF2B5EF4-FFF2-40B4-BE49-F238E27FC236}">
                <a16:creationId xmlns:a16="http://schemas.microsoft.com/office/drawing/2014/main" id="{25FB7B92-EBF4-4AB5-A066-EC4CD1D85FCD}"/>
              </a:ext>
            </a:extLst>
          </p:cNvPr>
          <p:cNvPicPr>
            <a:picLocks noChangeAspect="1"/>
          </p:cNvPicPr>
          <p:nvPr/>
        </p:nvPicPr>
        <p:blipFill>
          <a:blip r:embed="rId10"/>
          <a:stretch>
            <a:fillRect/>
          </a:stretch>
        </p:blipFill>
        <p:spPr>
          <a:xfrm>
            <a:off x="8393188" y="5256519"/>
            <a:ext cx="3509469" cy="614157"/>
          </a:xfrm>
          <a:prstGeom prst="rect">
            <a:avLst/>
          </a:prstGeom>
        </p:spPr>
      </p:pic>
    </p:spTree>
    <p:extLst>
      <p:ext uri="{BB962C8B-B14F-4D97-AF65-F5344CB8AC3E}">
        <p14:creationId xmlns:p14="http://schemas.microsoft.com/office/powerpoint/2010/main" val="154359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7998FF-0986-49B7-BC54-2BFE6923233F}"/>
              </a:ext>
            </a:extLst>
          </p:cNvPr>
          <p:cNvPicPr>
            <a:picLocks noChangeAspect="1"/>
          </p:cNvPicPr>
          <p:nvPr/>
        </p:nvPicPr>
        <p:blipFill>
          <a:blip r:embed="rId2"/>
          <a:stretch>
            <a:fillRect/>
          </a:stretch>
        </p:blipFill>
        <p:spPr>
          <a:xfrm>
            <a:off x="2480441" y="0"/>
            <a:ext cx="6962832" cy="1450590"/>
          </a:xfrm>
          <a:prstGeom prst="rect">
            <a:avLst/>
          </a:prstGeom>
        </p:spPr>
      </p:pic>
      <p:pic>
        <p:nvPicPr>
          <p:cNvPr id="5" name="Picture 4">
            <a:extLst>
              <a:ext uri="{FF2B5EF4-FFF2-40B4-BE49-F238E27FC236}">
                <a16:creationId xmlns:a16="http://schemas.microsoft.com/office/drawing/2014/main" id="{1FCC30B0-F066-4B7F-A268-EAA1D9157C72}"/>
              </a:ext>
            </a:extLst>
          </p:cNvPr>
          <p:cNvPicPr>
            <a:picLocks noChangeAspect="1"/>
          </p:cNvPicPr>
          <p:nvPr/>
        </p:nvPicPr>
        <p:blipFill>
          <a:blip r:embed="rId3"/>
          <a:stretch>
            <a:fillRect/>
          </a:stretch>
        </p:blipFill>
        <p:spPr>
          <a:xfrm>
            <a:off x="64700" y="3591580"/>
            <a:ext cx="9378573" cy="1450591"/>
          </a:xfrm>
          <a:prstGeom prst="rect">
            <a:avLst/>
          </a:prstGeom>
        </p:spPr>
      </p:pic>
      <p:pic>
        <p:nvPicPr>
          <p:cNvPr id="6" name="Picture 5">
            <a:extLst>
              <a:ext uri="{FF2B5EF4-FFF2-40B4-BE49-F238E27FC236}">
                <a16:creationId xmlns:a16="http://schemas.microsoft.com/office/drawing/2014/main" id="{3518DE57-0700-4BF6-9BA3-E51DEDB5DD22}"/>
              </a:ext>
            </a:extLst>
          </p:cNvPr>
          <p:cNvPicPr>
            <a:picLocks noChangeAspect="1"/>
          </p:cNvPicPr>
          <p:nvPr/>
        </p:nvPicPr>
        <p:blipFill>
          <a:blip r:embed="rId4"/>
          <a:stretch>
            <a:fillRect/>
          </a:stretch>
        </p:blipFill>
        <p:spPr>
          <a:xfrm>
            <a:off x="59717" y="5157377"/>
            <a:ext cx="10914472" cy="1355835"/>
          </a:xfrm>
          <a:prstGeom prst="rect">
            <a:avLst/>
          </a:prstGeom>
        </p:spPr>
      </p:pic>
      <p:pic>
        <p:nvPicPr>
          <p:cNvPr id="9" name="Picture 8">
            <a:extLst>
              <a:ext uri="{FF2B5EF4-FFF2-40B4-BE49-F238E27FC236}">
                <a16:creationId xmlns:a16="http://schemas.microsoft.com/office/drawing/2014/main" id="{4B4F4A9B-76CA-4C11-A5BA-A57A2DB382DF}"/>
              </a:ext>
            </a:extLst>
          </p:cNvPr>
          <p:cNvPicPr>
            <a:picLocks noChangeAspect="1"/>
          </p:cNvPicPr>
          <p:nvPr/>
        </p:nvPicPr>
        <p:blipFill>
          <a:blip r:embed="rId5"/>
          <a:stretch>
            <a:fillRect/>
          </a:stretch>
        </p:blipFill>
        <p:spPr>
          <a:xfrm>
            <a:off x="204294" y="1515951"/>
            <a:ext cx="3530735" cy="2057566"/>
          </a:xfrm>
          <a:prstGeom prst="rect">
            <a:avLst/>
          </a:prstGeom>
        </p:spPr>
      </p:pic>
      <p:pic>
        <p:nvPicPr>
          <p:cNvPr id="10" name="Picture 9">
            <a:extLst>
              <a:ext uri="{FF2B5EF4-FFF2-40B4-BE49-F238E27FC236}">
                <a16:creationId xmlns:a16="http://schemas.microsoft.com/office/drawing/2014/main" id="{ABD29E8B-59AA-477E-8379-CE92CA0AD349}"/>
              </a:ext>
            </a:extLst>
          </p:cNvPr>
          <p:cNvPicPr>
            <a:picLocks noChangeAspect="1"/>
          </p:cNvPicPr>
          <p:nvPr/>
        </p:nvPicPr>
        <p:blipFill>
          <a:blip r:embed="rId6"/>
          <a:stretch>
            <a:fillRect/>
          </a:stretch>
        </p:blipFill>
        <p:spPr>
          <a:xfrm>
            <a:off x="7906478" y="1505681"/>
            <a:ext cx="3760005" cy="2067357"/>
          </a:xfrm>
          <a:prstGeom prst="rect">
            <a:avLst/>
          </a:prstGeom>
        </p:spPr>
      </p:pic>
      <p:pic>
        <p:nvPicPr>
          <p:cNvPr id="11" name="Picture 10">
            <a:extLst>
              <a:ext uri="{FF2B5EF4-FFF2-40B4-BE49-F238E27FC236}">
                <a16:creationId xmlns:a16="http://schemas.microsoft.com/office/drawing/2014/main" id="{E11EC7C2-01CA-44EF-BC59-BA823705A433}"/>
              </a:ext>
            </a:extLst>
          </p:cNvPr>
          <p:cNvPicPr>
            <a:picLocks noChangeAspect="1"/>
          </p:cNvPicPr>
          <p:nvPr/>
        </p:nvPicPr>
        <p:blipFill>
          <a:blip r:embed="rId7"/>
          <a:stretch>
            <a:fillRect/>
          </a:stretch>
        </p:blipFill>
        <p:spPr>
          <a:xfrm>
            <a:off x="4285523" y="1514961"/>
            <a:ext cx="3035418" cy="2076619"/>
          </a:xfrm>
          <a:prstGeom prst="rect">
            <a:avLst/>
          </a:prstGeom>
        </p:spPr>
      </p:pic>
    </p:spTree>
    <p:extLst>
      <p:ext uri="{BB962C8B-B14F-4D97-AF65-F5344CB8AC3E}">
        <p14:creationId xmlns:p14="http://schemas.microsoft.com/office/powerpoint/2010/main" val="79481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0380-625F-401A-B041-784DAB87C347}"/>
              </a:ext>
            </a:extLst>
          </p:cNvPr>
          <p:cNvSpPr>
            <a:spLocks noGrp="1"/>
          </p:cNvSpPr>
          <p:nvPr>
            <p:ph type="title"/>
          </p:nvPr>
        </p:nvSpPr>
        <p:spPr>
          <a:xfrm>
            <a:off x="580845" y="2287469"/>
            <a:ext cx="10972800" cy="1143000"/>
          </a:xfrm>
        </p:spPr>
        <p:txBody>
          <a:bodyPr/>
          <a:lstStyle/>
          <a:p>
            <a:endParaRPr lang="en-US" dirty="0"/>
          </a:p>
        </p:txBody>
      </p:sp>
      <p:pic>
        <p:nvPicPr>
          <p:cNvPr id="3" name="Picture 2">
            <a:extLst>
              <a:ext uri="{FF2B5EF4-FFF2-40B4-BE49-F238E27FC236}">
                <a16:creationId xmlns:a16="http://schemas.microsoft.com/office/drawing/2014/main" id="{EAF75545-DC3C-4CC6-B9EF-426EAB4088F8}"/>
              </a:ext>
            </a:extLst>
          </p:cNvPr>
          <p:cNvPicPr>
            <a:picLocks noChangeAspect="1"/>
          </p:cNvPicPr>
          <p:nvPr/>
        </p:nvPicPr>
        <p:blipFill rotWithShape="1">
          <a:blip r:embed="rId2"/>
          <a:srcRect l="2166" t="2537" r="2166" b="3924"/>
          <a:stretch/>
        </p:blipFill>
        <p:spPr>
          <a:xfrm>
            <a:off x="2869324" y="0"/>
            <a:ext cx="6421114" cy="2594833"/>
          </a:xfrm>
          <a:prstGeom prst="rect">
            <a:avLst/>
          </a:prstGeom>
        </p:spPr>
      </p:pic>
      <p:sp>
        <p:nvSpPr>
          <p:cNvPr id="4" name="Rectangle 3">
            <a:extLst>
              <a:ext uri="{FF2B5EF4-FFF2-40B4-BE49-F238E27FC236}">
                <a16:creationId xmlns:a16="http://schemas.microsoft.com/office/drawing/2014/main" id="{8DBBD7A4-DBE3-4012-877B-B34BE94E5321}"/>
              </a:ext>
            </a:extLst>
          </p:cNvPr>
          <p:cNvSpPr/>
          <p:nvPr/>
        </p:nvSpPr>
        <p:spPr>
          <a:xfrm>
            <a:off x="189185" y="2921877"/>
            <a:ext cx="12220755" cy="2482731"/>
          </a:xfrm>
          <a:prstGeom prst="rect">
            <a:avLst/>
          </a:prstGeom>
        </p:spPr>
        <p:txBody>
          <a:bodyPr wrap="square">
            <a:spAutoFit/>
          </a:bodyPr>
          <a:lstStyle/>
          <a:p>
            <a:pPr>
              <a:spcBef>
                <a:spcPts val="2400"/>
              </a:spcBef>
            </a:pPr>
            <a:r>
              <a:rPr lang="en-US" sz="3200" b="1" kern="0" dirty="0">
                <a:solidFill>
                  <a:srgbClr val="595959"/>
                </a:solidFill>
                <a:latin typeface="Century Gothic" panose="020B0502020202020204" pitchFamily="34" charset="0"/>
                <a:ea typeface="Times New Roman" panose="02020603050405020304" pitchFamily="18" charset="0"/>
                <a:cs typeface="Times New Roman" panose="02020603050405020304" pitchFamily="18" charset="0"/>
              </a:rPr>
              <a:t>Purpose and Need</a:t>
            </a:r>
          </a:p>
          <a:p>
            <a:pPr marL="342900" marR="0" lvl="0" indent="-342900">
              <a:spcBef>
                <a:spcPts val="1000"/>
              </a:spcBef>
              <a:spcAft>
                <a:spcPts val="0"/>
              </a:spcAft>
              <a:buFont typeface="Symbol" panose="05050102010706020507" pitchFamily="18" charset="2"/>
              <a:buChar char=""/>
            </a:pPr>
            <a:r>
              <a:rPr lang="en-US" dirty="0">
                <a:latin typeface="Palatino Linotype" panose="02040502050505030304" pitchFamily="18" charset="0"/>
                <a:ea typeface="Calibri" panose="020F0502020204030204" pitchFamily="34" charset="0"/>
                <a:cs typeface="Times New Roman" panose="02020603050405020304" pitchFamily="18" charset="0"/>
              </a:rPr>
              <a:t>Parking is a significant land use that affects what can actually be built in the denser areas of the Town and County. </a:t>
            </a:r>
          </a:p>
          <a:p>
            <a:pPr marL="342900" marR="0" lvl="0" indent="-342900">
              <a:spcBef>
                <a:spcPts val="1000"/>
              </a:spcBef>
              <a:spcAft>
                <a:spcPts val="0"/>
              </a:spcAft>
              <a:buFont typeface="Symbol" panose="05050102010706020507" pitchFamily="18" charset="2"/>
              <a:buChar char=""/>
            </a:pPr>
            <a:r>
              <a:rPr lang="en-US" dirty="0">
                <a:latin typeface="Palatino Linotype" panose="02040502050505030304" pitchFamily="18" charset="0"/>
                <a:ea typeface="Calibri" panose="020F0502020204030204" pitchFamily="34" charset="0"/>
                <a:cs typeface="Times New Roman" panose="02020603050405020304" pitchFamily="18" charset="0"/>
              </a:rPr>
              <a:t>Parking availability and location is a key influencer of transportation decisions. </a:t>
            </a:r>
          </a:p>
          <a:p>
            <a:pPr marL="342900" marR="0" lvl="0" indent="-342900">
              <a:spcBef>
                <a:spcPts val="1000"/>
              </a:spcBef>
              <a:spcAft>
                <a:spcPts val="0"/>
              </a:spcAft>
              <a:buFont typeface="Symbol" panose="05050102010706020507" pitchFamily="18" charset="2"/>
              <a:buChar char=""/>
            </a:pPr>
            <a:r>
              <a:rPr lang="en-US" dirty="0">
                <a:latin typeface="Palatino Linotype" panose="02040502050505030304" pitchFamily="18" charset="0"/>
                <a:ea typeface="Calibri" panose="020F0502020204030204" pitchFamily="34" charset="0"/>
                <a:cs typeface="Times New Roman" panose="02020603050405020304" pitchFamily="18" charset="0"/>
              </a:rPr>
              <a:t>Parking management has a major impact on public works operations. </a:t>
            </a:r>
          </a:p>
          <a:p>
            <a:pPr marL="342900" marR="0" lvl="0" indent="-342900">
              <a:spcBef>
                <a:spcPts val="1000"/>
              </a:spcBef>
              <a:spcAft>
                <a:spcPts val="1000"/>
              </a:spcAft>
              <a:buFont typeface="Symbol" panose="05050102010706020507" pitchFamily="18" charset="2"/>
              <a:buChar char=""/>
            </a:pPr>
            <a:r>
              <a:rPr lang="en-US" dirty="0">
                <a:latin typeface="Palatino Linotype" panose="02040502050505030304" pitchFamily="18" charset="0"/>
                <a:ea typeface="Calibri" panose="020F0502020204030204" pitchFamily="34" charset="0"/>
                <a:cs typeface="Times New Roman" panose="02020603050405020304" pitchFamily="18" charset="0"/>
              </a:rPr>
              <a:t>A comprehensive parking strategy that balances land use, transportation, and operations impacts is crucial to the implementation of the community’s goals. </a:t>
            </a:r>
          </a:p>
        </p:txBody>
      </p:sp>
    </p:spTree>
    <p:extLst>
      <p:ext uri="{BB962C8B-B14F-4D97-AF65-F5344CB8AC3E}">
        <p14:creationId xmlns:p14="http://schemas.microsoft.com/office/powerpoint/2010/main" val="247994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0380-625F-401A-B041-784DAB87C347}"/>
              </a:ext>
            </a:extLst>
          </p:cNvPr>
          <p:cNvSpPr>
            <a:spLocks noGrp="1"/>
          </p:cNvSpPr>
          <p:nvPr>
            <p:ph type="title"/>
          </p:nvPr>
        </p:nvSpPr>
        <p:spPr>
          <a:xfrm>
            <a:off x="580845" y="2287469"/>
            <a:ext cx="10972800" cy="1143000"/>
          </a:xfrm>
        </p:spPr>
        <p:txBody>
          <a:bodyPr/>
          <a:lstStyle/>
          <a:p>
            <a:endParaRPr lang="en-US" dirty="0"/>
          </a:p>
        </p:txBody>
      </p:sp>
      <p:pic>
        <p:nvPicPr>
          <p:cNvPr id="3" name="Picture 2">
            <a:extLst>
              <a:ext uri="{FF2B5EF4-FFF2-40B4-BE49-F238E27FC236}">
                <a16:creationId xmlns:a16="http://schemas.microsoft.com/office/drawing/2014/main" id="{EAF75545-DC3C-4CC6-B9EF-426EAB4088F8}"/>
              </a:ext>
            </a:extLst>
          </p:cNvPr>
          <p:cNvPicPr>
            <a:picLocks noChangeAspect="1"/>
          </p:cNvPicPr>
          <p:nvPr/>
        </p:nvPicPr>
        <p:blipFill rotWithShape="1">
          <a:blip r:embed="rId2"/>
          <a:srcRect l="2166" t="2537" r="2166" b="3924"/>
          <a:stretch/>
        </p:blipFill>
        <p:spPr>
          <a:xfrm>
            <a:off x="2869324" y="0"/>
            <a:ext cx="6421114" cy="2594833"/>
          </a:xfrm>
          <a:prstGeom prst="rect">
            <a:avLst/>
          </a:prstGeom>
        </p:spPr>
      </p:pic>
      <p:sp>
        <p:nvSpPr>
          <p:cNvPr id="5" name="Rectangle 4">
            <a:extLst>
              <a:ext uri="{FF2B5EF4-FFF2-40B4-BE49-F238E27FC236}">
                <a16:creationId xmlns:a16="http://schemas.microsoft.com/office/drawing/2014/main" id="{2CE90462-5700-4164-8646-BD06EAC95FB7}"/>
              </a:ext>
            </a:extLst>
          </p:cNvPr>
          <p:cNvSpPr/>
          <p:nvPr/>
        </p:nvSpPr>
        <p:spPr>
          <a:xfrm>
            <a:off x="149920" y="3383440"/>
            <a:ext cx="5956590" cy="1759456"/>
          </a:xfrm>
          <a:prstGeom prst="rect">
            <a:avLst/>
          </a:prstGeom>
        </p:spPr>
        <p:txBody>
          <a:bodyPr wrap="square">
            <a:spAutoFit/>
          </a:bodyPr>
          <a:lstStyle/>
          <a:p>
            <a:pPr>
              <a:spcBef>
                <a:spcPts val="1000"/>
              </a:spcBef>
              <a:spcAft>
                <a:spcPts val="1000"/>
              </a:spcAft>
            </a:pPr>
            <a:r>
              <a:rPr lang="en-US" sz="2000" dirty="0">
                <a:ea typeface="Calibri" panose="020F0502020204030204" pitchFamily="34" charset="0"/>
                <a:cs typeface="Times New Roman" panose="02020603050405020304" pitchFamily="18" charset="0"/>
              </a:rPr>
              <a:t>The Parking Study will be comprised of 4 projects:</a:t>
            </a:r>
          </a:p>
          <a:p>
            <a:pPr marL="342900" marR="0" lvl="0" indent="-342900">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Residential, Non-Downtown Commercial</a:t>
            </a:r>
          </a:p>
          <a:p>
            <a:pPr marL="342900" marR="0" lvl="0" indent="-342900">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Downtown Core Parking Study</a:t>
            </a:r>
          </a:p>
          <a:p>
            <a:pPr marL="342900" marR="0" lvl="0" indent="-342900">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Regional Corridor Parking Study</a:t>
            </a:r>
          </a:p>
          <a:p>
            <a:pPr marL="342900" marR="0" lvl="0" indent="-342900">
              <a:spcBef>
                <a:spcPts val="0"/>
              </a:spcBef>
              <a:spcAft>
                <a:spcPts val="1000"/>
              </a:spcAft>
              <a:buFont typeface="+mj-lt"/>
              <a:buAutoNum type="arabicPeriod"/>
            </a:pPr>
            <a:r>
              <a:rPr lang="en-US" sz="2000" dirty="0">
                <a:ea typeface="Calibri" panose="020F0502020204030204" pitchFamily="34" charset="0"/>
                <a:cs typeface="Times New Roman" panose="02020603050405020304" pitchFamily="18" charset="0"/>
              </a:rPr>
              <a:t>Communitywide TDM Scoping  </a:t>
            </a:r>
          </a:p>
        </p:txBody>
      </p:sp>
      <p:sp>
        <p:nvSpPr>
          <p:cNvPr id="6" name="Rectangle 5">
            <a:extLst>
              <a:ext uri="{FF2B5EF4-FFF2-40B4-BE49-F238E27FC236}">
                <a16:creationId xmlns:a16="http://schemas.microsoft.com/office/drawing/2014/main" id="{93A887FD-AC09-43FA-90E4-DD53FC78A488}"/>
              </a:ext>
            </a:extLst>
          </p:cNvPr>
          <p:cNvSpPr/>
          <p:nvPr/>
        </p:nvSpPr>
        <p:spPr>
          <a:xfrm>
            <a:off x="6999890" y="3429000"/>
            <a:ext cx="6096000" cy="1631216"/>
          </a:xfrm>
          <a:prstGeom prst="rect">
            <a:avLst/>
          </a:prstGeom>
        </p:spPr>
        <p:txBody>
          <a:bodyPr>
            <a:spAutoFit/>
          </a:bodyPr>
          <a:lstStyle/>
          <a:p>
            <a:r>
              <a:rPr lang="en-US" sz="2000" dirty="0"/>
              <a:t>Common tasks:</a:t>
            </a:r>
          </a:p>
          <a:p>
            <a:r>
              <a:rPr lang="en-US" sz="2000" dirty="0"/>
              <a:t>Task 1a: 	Parking Inventory and Utilization </a:t>
            </a:r>
          </a:p>
          <a:p>
            <a:r>
              <a:rPr lang="en-US" sz="2000" dirty="0"/>
              <a:t>Task 1b: 	Level of Service Documentation</a:t>
            </a:r>
          </a:p>
          <a:p>
            <a:r>
              <a:rPr lang="en-US" sz="2000" dirty="0"/>
              <a:t>Task 1c: 	Alternative Development/Review</a:t>
            </a:r>
          </a:p>
          <a:p>
            <a:r>
              <a:rPr lang="en-US" sz="2000" dirty="0"/>
              <a:t>Task 1d: 	Recommended Alternative </a:t>
            </a:r>
          </a:p>
        </p:txBody>
      </p:sp>
    </p:spTree>
    <p:extLst>
      <p:ext uri="{BB962C8B-B14F-4D97-AF65-F5344CB8AC3E}">
        <p14:creationId xmlns:p14="http://schemas.microsoft.com/office/powerpoint/2010/main" val="113250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6D24-D8C8-4F5D-A08F-CD5E681B477D}"/>
              </a:ext>
            </a:extLst>
          </p:cNvPr>
          <p:cNvSpPr>
            <a:spLocks noGrp="1"/>
          </p:cNvSpPr>
          <p:nvPr>
            <p:ph type="title"/>
          </p:nvPr>
        </p:nvSpPr>
        <p:spPr>
          <a:xfrm>
            <a:off x="609600" y="1468"/>
            <a:ext cx="10972800" cy="1143000"/>
          </a:xfrm>
        </p:spPr>
        <p:txBody>
          <a:bodyPr/>
          <a:lstStyle/>
          <a:p>
            <a:r>
              <a:rPr lang="en-US" sz="3600" dirty="0"/>
              <a:t>Downtown Parking Management Scope of Work</a:t>
            </a:r>
          </a:p>
        </p:txBody>
      </p:sp>
      <p:sp>
        <p:nvSpPr>
          <p:cNvPr id="3" name="Content Placeholder 2">
            <a:extLst>
              <a:ext uri="{FF2B5EF4-FFF2-40B4-BE49-F238E27FC236}">
                <a16:creationId xmlns:a16="http://schemas.microsoft.com/office/drawing/2014/main" id="{6380BD17-1201-4B0D-ADBE-603A23D63CD4}"/>
              </a:ext>
            </a:extLst>
          </p:cNvPr>
          <p:cNvSpPr>
            <a:spLocks noGrp="1"/>
          </p:cNvSpPr>
          <p:nvPr>
            <p:ph idx="1"/>
          </p:nvPr>
        </p:nvSpPr>
        <p:spPr/>
        <p:txBody>
          <a:bodyPr/>
          <a:lstStyle/>
          <a:p>
            <a:pPr marL="0" indent="0">
              <a:buNone/>
            </a:pPr>
            <a:r>
              <a:rPr lang="en-US" dirty="0"/>
              <a:t>The scope of work is broken down into the following six tasks:</a:t>
            </a:r>
          </a:p>
          <a:p>
            <a:pPr marL="0" indent="0">
              <a:buNone/>
            </a:pPr>
            <a:r>
              <a:rPr lang="en-US" dirty="0"/>
              <a:t> </a:t>
            </a:r>
          </a:p>
          <a:p>
            <a:pPr lvl="0"/>
            <a:r>
              <a:rPr lang="en-US" dirty="0"/>
              <a:t>Inventory and Utilization Update</a:t>
            </a:r>
          </a:p>
          <a:p>
            <a:pPr lvl="0"/>
            <a:r>
              <a:rPr lang="en-US" dirty="0"/>
              <a:t>Outreach Support</a:t>
            </a:r>
          </a:p>
          <a:p>
            <a:pPr lvl="0"/>
            <a:r>
              <a:rPr lang="en-US" dirty="0"/>
              <a:t>Parking Demand Management</a:t>
            </a:r>
          </a:p>
          <a:p>
            <a:pPr lvl="0"/>
            <a:r>
              <a:rPr lang="en-US" dirty="0"/>
              <a:t>Purpose of Public Parking Downtown</a:t>
            </a:r>
          </a:p>
          <a:p>
            <a:pPr lvl="0"/>
            <a:r>
              <a:rPr lang="en-US" dirty="0"/>
              <a:t>Recommended Alternative</a:t>
            </a:r>
          </a:p>
          <a:p>
            <a:pPr lvl="0"/>
            <a:r>
              <a:rPr lang="en-US" dirty="0" err="1"/>
              <a:t>Townwide</a:t>
            </a:r>
            <a:r>
              <a:rPr lang="en-US" dirty="0"/>
              <a:t> Parking and Mobility Framework</a:t>
            </a:r>
          </a:p>
          <a:p>
            <a:endParaRPr lang="en-US" dirty="0"/>
          </a:p>
        </p:txBody>
      </p:sp>
    </p:spTree>
    <p:extLst>
      <p:ext uri="{BB962C8B-B14F-4D97-AF65-F5344CB8AC3E}">
        <p14:creationId xmlns:p14="http://schemas.microsoft.com/office/powerpoint/2010/main" val="178688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3FBA-7FBD-4307-91F5-F36A0AA31D90}"/>
              </a:ext>
            </a:extLst>
          </p:cNvPr>
          <p:cNvSpPr>
            <a:spLocks noGrp="1"/>
          </p:cNvSpPr>
          <p:nvPr>
            <p:ph type="title"/>
          </p:nvPr>
        </p:nvSpPr>
        <p:spPr>
          <a:xfrm>
            <a:off x="609600" y="0"/>
            <a:ext cx="10972800" cy="1143000"/>
          </a:xfrm>
        </p:spPr>
        <p:txBody>
          <a:bodyPr/>
          <a:lstStyle/>
          <a:p>
            <a:r>
              <a:rPr lang="en-US" dirty="0"/>
              <a:t>Timeline &amp; Next Steps</a:t>
            </a:r>
          </a:p>
        </p:txBody>
      </p:sp>
      <p:sp>
        <p:nvSpPr>
          <p:cNvPr id="3" name="Content Placeholder 2">
            <a:extLst>
              <a:ext uri="{FF2B5EF4-FFF2-40B4-BE49-F238E27FC236}">
                <a16:creationId xmlns:a16="http://schemas.microsoft.com/office/drawing/2014/main" id="{40D32EC4-B0B7-4233-8070-EDD7ED0458D3}"/>
              </a:ext>
            </a:extLst>
          </p:cNvPr>
          <p:cNvSpPr>
            <a:spLocks noGrp="1"/>
          </p:cNvSpPr>
          <p:nvPr>
            <p:ph idx="1"/>
          </p:nvPr>
        </p:nvSpPr>
        <p:spPr>
          <a:xfrm>
            <a:off x="788275" y="1463567"/>
            <a:ext cx="10972800" cy="4525963"/>
          </a:xfrm>
        </p:spPr>
        <p:txBody>
          <a:bodyPr/>
          <a:lstStyle/>
          <a:p>
            <a:r>
              <a:rPr lang="en-US" sz="2400" dirty="0">
                <a:cs typeface="Calibri"/>
              </a:rPr>
              <a:t>November - Public Survey </a:t>
            </a:r>
          </a:p>
          <a:p>
            <a:r>
              <a:rPr lang="en-US" sz="2400" dirty="0">
                <a:cs typeface="Calibri"/>
              </a:rPr>
              <a:t>December - January: Draft Plan Release – Public Meeting and Comment</a:t>
            </a:r>
          </a:p>
          <a:p>
            <a:r>
              <a:rPr lang="en-US" sz="2400" dirty="0">
                <a:cs typeface="Calibri"/>
              </a:rPr>
              <a:t>February 2019 – Consideration of Plan by Town Council </a:t>
            </a:r>
            <a:endParaRPr lang="en-US" sz="1800" dirty="0">
              <a:cs typeface="Calibri"/>
            </a:endParaRPr>
          </a:p>
        </p:txBody>
      </p:sp>
      <p:pic>
        <p:nvPicPr>
          <p:cNvPr id="1026" name="Picture 1">
            <a:extLst>
              <a:ext uri="{FF2B5EF4-FFF2-40B4-BE49-F238E27FC236}">
                <a16:creationId xmlns:a16="http://schemas.microsoft.com/office/drawing/2014/main" id="{C4DB5514-4A3D-4891-9159-34ED25753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33" y="2921876"/>
            <a:ext cx="10813367" cy="393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515759"/>
      </p:ext>
    </p:extLst>
  </p:cSld>
  <p:clrMapOvr>
    <a:masterClrMapping/>
  </p:clrMapOvr>
</p:sld>
</file>

<file path=ppt/theme/theme1.xml><?xml version="1.0" encoding="utf-8"?>
<a:theme xmlns:a="http://schemas.openxmlformats.org/drawingml/2006/main" name="CompPlanPPTheme">
  <a:themeElements>
    <a:clrScheme name="Comp Plan">
      <a:dk1>
        <a:srgbClr val="1C4F24"/>
      </a:dk1>
      <a:lt1>
        <a:srgbClr val="BCC5E4"/>
      </a:lt1>
      <a:dk2>
        <a:srgbClr val="000000"/>
      </a:dk2>
      <a:lt2>
        <a:srgbClr val="FFFFFF"/>
      </a:lt2>
      <a:accent1>
        <a:srgbClr val="954F7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PlanPPTheme" id="{8A26DC3C-5273-4E5D-BCD9-AF069E0390DD}" vid="{C4B1E301-38C8-44CA-ACD2-53E26BA3F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392</Words>
  <Application>Microsoft Office PowerPoint</Application>
  <PresentationFormat>Widescreen</PresentationFormat>
  <Paragraphs>42</Paragraphs>
  <Slides>10</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8" baseType="lpstr">
      <vt:lpstr>Arial</vt:lpstr>
      <vt:lpstr>Calibri</vt:lpstr>
      <vt:lpstr>Century Gothic</vt:lpstr>
      <vt:lpstr>Palatino Linotype</vt:lpstr>
      <vt:lpstr>Symbol</vt:lpstr>
      <vt:lpstr>Times New Roman</vt:lpstr>
      <vt:lpstr>CompPlanPPTheme</vt:lpstr>
      <vt:lpstr>Unknown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Downtown Parking Management Scope of Work</vt:lpstr>
      <vt:lpstr>Timeline &amp;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Rollout: Housing Mitigation Update &amp; District 3-6 Zoning Update</dc:title>
  <dc:creator>Regan Kohlhardt</dc:creator>
  <cp:lastModifiedBy>Regan Kohlhardt</cp:lastModifiedBy>
  <cp:revision>33</cp:revision>
  <dcterms:created xsi:type="dcterms:W3CDTF">2018-10-12T21:42:41Z</dcterms:created>
  <dcterms:modified xsi:type="dcterms:W3CDTF">2018-11-07T16:06:15Z</dcterms:modified>
</cp:coreProperties>
</file>